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84" r:id="rId7"/>
    <p:sldId id="285" r:id="rId8"/>
    <p:sldId id="286" r:id="rId9"/>
    <p:sldId id="261" r:id="rId10"/>
    <p:sldId id="262" r:id="rId11"/>
    <p:sldId id="263" r:id="rId12"/>
    <p:sldId id="264" r:id="rId13"/>
    <p:sldId id="265" r:id="rId14"/>
    <p:sldId id="266" r:id="rId15"/>
    <p:sldId id="279" r:id="rId16"/>
    <p:sldId id="280" r:id="rId17"/>
    <p:sldId id="282" r:id="rId18"/>
    <p:sldId id="281" r:id="rId19"/>
    <p:sldId id="267" r:id="rId20"/>
    <p:sldId id="271" r:id="rId21"/>
    <p:sldId id="272" r:id="rId22"/>
    <p:sldId id="273" r:id="rId23"/>
    <p:sldId id="275" r:id="rId24"/>
    <p:sldId id="274" r:id="rId25"/>
    <p:sldId id="287" r:id="rId26"/>
    <p:sldId id="268" r:id="rId27"/>
    <p:sldId id="288" r:id="rId28"/>
    <p:sldId id="277" r:id="rId29"/>
    <p:sldId id="276" r:id="rId30"/>
    <p:sldId id="291" r:id="rId31"/>
    <p:sldId id="269" r:id="rId32"/>
    <p:sldId id="292" r:id="rId33"/>
    <p:sldId id="293" r:id="rId34"/>
    <p:sldId id="294" r:id="rId35"/>
    <p:sldId id="295" r:id="rId36"/>
    <p:sldId id="283" r:id="rId37"/>
    <p:sldId id="290" r:id="rId38"/>
    <p:sldId id="297" r:id="rId39"/>
    <p:sldId id="28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54" autoAdjust="0"/>
    <p:restoredTop sz="95033" autoAdjust="0"/>
  </p:normalViewPr>
  <p:slideViewPr>
    <p:cSldViewPr snapToGrid="0">
      <p:cViewPr varScale="1">
        <p:scale>
          <a:sx n="75" d="100"/>
          <a:sy n="75" d="100"/>
        </p:scale>
        <p:origin x="13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AE7EC-DD8E-491D-9F3E-60D97153C014}" type="doc">
      <dgm:prSet loTypeId="urn:microsoft.com/office/officeart/2005/8/layout/bProcess4" loCatId="process" qsTypeId="urn:microsoft.com/office/officeart/2005/8/quickstyle/simple3" qsCatId="simple" csTypeId="urn:microsoft.com/office/officeart/2005/8/colors/colorful1" csCatId="colorful" phldr="1"/>
      <dgm:spPr/>
      <dgm:t>
        <a:bodyPr/>
        <a:lstStyle/>
        <a:p>
          <a:endParaRPr lang="en-GB"/>
        </a:p>
      </dgm:t>
    </dgm:pt>
    <dgm:pt modelId="{3BF04DFA-AD0E-4C3B-B50C-059C8616C752}">
      <dgm:prSet phldrT="[Text]"/>
      <dgm:spPr>
        <a:xfrm>
          <a:off x="256939" y="770"/>
          <a:ext cx="1312809" cy="787685"/>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Spotify Developer account to get a Client ID and a Secret ID to acess the API</a:t>
          </a:r>
        </a:p>
      </dgm:t>
    </dgm:pt>
    <dgm:pt modelId="{AD5B301A-D99A-4EBE-ABD1-D0F83E4A56E2}" type="parTrans" cxnId="{9AF42DB8-D1E5-46A2-9EF1-3FE140EB2A96}">
      <dgm:prSet/>
      <dgm:spPr/>
      <dgm:t>
        <a:bodyPr/>
        <a:lstStyle/>
        <a:p>
          <a:endParaRPr lang="en-GB"/>
        </a:p>
      </dgm:t>
    </dgm:pt>
    <dgm:pt modelId="{7B09FFCE-702A-4A70-BAD9-5DC30614BD1D}" type="sibTrans" cxnId="{9AF42DB8-D1E5-46A2-9EF1-3FE140EB2A96}">
      <dgm:prSet/>
      <dgm:spPr>
        <a:xfrm rot="5400000">
          <a:off x="36083" y="628797"/>
          <a:ext cx="975721" cy="118152"/>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gm:spPr>
      <dgm:t>
        <a:bodyPr/>
        <a:lstStyle/>
        <a:p>
          <a:endParaRPr lang="en-GB"/>
        </a:p>
      </dgm:t>
    </dgm:pt>
    <dgm:pt modelId="{E290CEA0-03E7-43CD-A5DE-49ECA7F4178E}">
      <dgm:prSet phldrT="[Text]"/>
      <dgm:spPr>
        <a:xfrm>
          <a:off x="256939" y="985377"/>
          <a:ext cx="1312809" cy="787685"/>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Client which will generate tokens using the Spotify IDs which will allow acess to the API</a:t>
          </a:r>
        </a:p>
      </dgm:t>
    </dgm:pt>
    <dgm:pt modelId="{B4067DED-4E3D-4EDF-8C77-1DED23C727EE}" type="parTrans" cxnId="{72179CB6-5175-4D66-9A78-3A1C99E50B43}">
      <dgm:prSet/>
      <dgm:spPr/>
      <dgm:t>
        <a:bodyPr/>
        <a:lstStyle/>
        <a:p>
          <a:endParaRPr lang="en-GB"/>
        </a:p>
      </dgm:t>
    </dgm:pt>
    <dgm:pt modelId="{450306EB-4B0D-4F96-B451-8D63ACCC4239}" type="sibTrans" cxnId="{72179CB6-5175-4D66-9A78-3A1C99E50B43}">
      <dgm:prSet/>
      <dgm:spPr>
        <a:xfrm rot="5400000">
          <a:off x="36083" y="1613404"/>
          <a:ext cx="975721" cy="118152"/>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gm:spPr>
      <dgm:t>
        <a:bodyPr/>
        <a:lstStyle/>
        <a:p>
          <a:endParaRPr lang="en-GB"/>
        </a:p>
      </dgm:t>
    </dgm:pt>
    <dgm:pt modelId="{50AB529D-C19D-4445-AE1A-D3AD9DBBD166}">
      <dgm:prSet phldrT="[Text]"/>
      <dgm:spPr>
        <a:xfrm>
          <a:off x="256939" y="1969984"/>
          <a:ext cx="1312809" cy="787685"/>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Client which will extract the information of a specific playlist </a:t>
          </a:r>
        </a:p>
      </dgm:t>
    </dgm:pt>
    <dgm:pt modelId="{7435BC9A-1855-45FB-84FA-AAB5ACF555FF}" type="parTrans" cxnId="{CC6FE8BB-A229-40DE-89A9-D096874E3D2C}">
      <dgm:prSet/>
      <dgm:spPr/>
      <dgm:t>
        <a:bodyPr/>
        <a:lstStyle/>
        <a:p>
          <a:endParaRPr lang="en-GB"/>
        </a:p>
      </dgm:t>
    </dgm:pt>
    <dgm:pt modelId="{135B87C4-3D51-48C5-96D3-ECDFE7BF6833}" type="sibTrans" cxnId="{CC6FE8BB-A229-40DE-89A9-D096874E3D2C}">
      <dgm:prSet/>
      <dgm:spPr>
        <a:xfrm>
          <a:off x="528386" y="2105707"/>
          <a:ext cx="1737150" cy="118152"/>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gm:spPr>
      <dgm:t>
        <a:bodyPr/>
        <a:lstStyle/>
        <a:p>
          <a:endParaRPr lang="en-GB"/>
        </a:p>
      </dgm:t>
    </dgm:pt>
    <dgm:pt modelId="{FCD603C7-6036-4E4D-93E6-D93B8F3740BD}">
      <dgm:prSet phldrT="[Text]"/>
      <dgm:spPr>
        <a:xfrm>
          <a:off x="2002975" y="1969984"/>
          <a:ext cx="1312809" cy="787685"/>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Researched the best playlists to provide the information we wanted to analyse </a:t>
          </a:r>
        </a:p>
      </dgm:t>
    </dgm:pt>
    <dgm:pt modelId="{40F432B8-6402-4662-B0C0-D6DD8214EDC6}" type="parTrans" cxnId="{A3812A22-387B-4479-85D8-267A2AFFF79C}">
      <dgm:prSet/>
      <dgm:spPr/>
      <dgm:t>
        <a:bodyPr/>
        <a:lstStyle/>
        <a:p>
          <a:endParaRPr lang="en-GB"/>
        </a:p>
      </dgm:t>
    </dgm:pt>
    <dgm:pt modelId="{F9BA08AC-EF25-4980-9F3B-A2CA8A83CE23}" type="sibTrans" cxnId="{A3812A22-387B-4479-85D8-267A2AFFF79C}">
      <dgm:prSet/>
      <dgm:spPr>
        <a:xfrm rot="16200000">
          <a:off x="1782119" y="1613404"/>
          <a:ext cx="975721" cy="118152"/>
        </a:xfrm>
        <a:prstGeom prst="rect">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dgm:spPr>
      <dgm:t>
        <a:bodyPr/>
        <a:lstStyle/>
        <a:p>
          <a:endParaRPr lang="en-GB"/>
        </a:p>
      </dgm:t>
    </dgm:pt>
    <dgm:pt modelId="{C61DEC85-DC61-4CAB-B78D-D57E7F113A57}">
      <dgm:prSet phldrT="[Text]"/>
      <dgm:spPr>
        <a:xfrm>
          <a:off x="2002975" y="985377"/>
          <a:ext cx="1312809" cy="787685"/>
        </a:xfrm>
        <a:prstGeom prst="roundRect">
          <a:avLst>
            <a:gd name="adj" fmla="val 10000"/>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the relevent play lists data </a:t>
          </a:r>
        </a:p>
      </dgm:t>
    </dgm:pt>
    <dgm:pt modelId="{A09C67B9-A837-4A5F-B8D1-A2D5007EC54B}" type="parTrans" cxnId="{7CE98158-1747-427C-A4E9-D6BAE184472B}">
      <dgm:prSet/>
      <dgm:spPr/>
      <dgm:t>
        <a:bodyPr/>
        <a:lstStyle/>
        <a:p>
          <a:endParaRPr lang="en-GB"/>
        </a:p>
      </dgm:t>
    </dgm:pt>
    <dgm:pt modelId="{9394BEE3-348D-438F-BEFF-5DA6C11234A5}" type="sibTrans" cxnId="{7CE98158-1747-427C-A4E9-D6BAE184472B}">
      <dgm:prSet/>
      <dgm:spPr>
        <a:xfrm rot="16200000">
          <a:off x="1782119" y="628797"/>
          <a:ext cx="975721" cy="118152"/>
        </a:xfrm>
        <a:prstGeom prst="rect">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dgm:spPr>
      <dgm:t>
        <a:bodyPr/>
        <a:lstStyle/>
        <a:p>
          <a:endParaRPr lang="en-GB"/>
        </a:p>
      </dgm:t>
    </dgm:pt>
    <dgm:pt modelId="{55328ECB-24AE-4F37-B648-30CA350FC28F}">
      <dgm:prSet phldrT="[Text]"/>
      <dgm:spPr>
        <a:xfrm>
          <a:off x="2002975" y="770"/>
          <a:ext cx="1312809" cy="787685"/>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additional information relating to each song on the play lists and added to the inital extract </a:t>
          </a:r>
        </a:p>
      </dgm:t>
    </dgm:pt>
    <dgm:pt modelId="{2454AAC8-038F-405E-A3CC-9A6F7AE508B2}" type="parTrans" cxnId="{8FC022C7-3008-494E-9948-B5BEE7A7F579}">
      <dgm:prSet/>
      <dgm:spPr/>
      <dgm:t>
        <a:bodyPr/>
        <a:lstStyle/>
        <a:p>
          <a:endParaRPr lang="en-GB"/>
        </a:p>
      </dgm:t>
    </dgm:pt>
    <dgm:pt modelId="{BCF7B68C-FF19-4A54-BD05-AEB655244648}" type="sibTrans" cxnId="{8FC022C7-3008-494E-9948-B5BEE7A7F579}">
      <dgm:prSet/>
      <dgm:spPr>
        <a:xfrm>
          <a:off x="2274422" y="136494"/>
          <a:ext cx="1737150" cy="118152"/>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gm:spPr>
      <dgm:t>
        <a:bodyPr/>
        <a:lstStyle/>
        <a:p>
          <a:endParaRPr lang="en-GB"/>
        </a:p>
      </dgm:t>
    </dgm:pt>
    <dgm:pt modelId="{9907C692-D402-41C3-A69D-69640C8A6CA2}">
      <dgm:prSet phldrT="[Text]"/>
      <dgm:spPr>
        <a:xfrm>
          <a:off x="3749011" y="770"/>
          <a:ext cx="1312809" cy="787685"/>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additional information for each artists on the play lists and added to the play lists data frame</a:t>
          </a:r>
        </a:p>
      </dgm:t>
    </dgm:pt>
    <dgm:pt modelId="{43D6DEA1-0BDE-48D7-A899-F8DFF05F9788}" type="parTrans" cxnId="{FB8BE2F6-6589-4ADF-AAFF-D044E54E1898}">
      <dgm:prSet/>
      <dgm:spPr/>
      <dgm:t>
        <a:bodyPr/>
        <a:lstStyle/>
        <a:p>
          <a:endParaRPr lang="en-GB"/>
        </a:p>
      </dgm:t>
    </dgm:pt>
    <dgm:pt modelId="{B376CAEA-9FC2-43A7-9400-D228FCD64046}" type="sibTrans" cxnId="{FB8BE2F6-6589-4ADF-AAFF-D044E54E1898}">
      <dgm:prSet/>
      <dgm:spPr>
        <a:xfrm rot="5400000">
          <a:off x="3528155" y="628797"/>
          <a:ext cx="975721" cy="118152"/>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gm:spPr>
      <dgm:t>
        <a:bodyPr/>
        <a:lstStyle/>
        <a:p>
          <a:endParaRPr lang="en-GB"/>
        </a:p>
      </dgm:t>
    </dgm:pt>
    <dgm:pt modelId="{689EF03C-1EF1-4C4A-AF65-AD379BBF9AB0}">
      <dgm:prSet phldrT="[Text]"/>
      <dgm:spPr>
        <a:xfrm>
          <a:off x="3749011" y="985377"/>
          <a:ext cx="1312809" cy="787685"/>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Added a label which showed which year the tracks were from and the poistion there were in each list</a:t>
          </a:r>
        </a:p>
      </dgm:t>
    </dgm:pt>
    <dgm:pt modelId="{5E83AF3B-01F0-428A-B5DD-A323CCAFFB5D}" type="parTrans" cxnId="{399A4DD3-63F7-400E-8897-9DF517D905FF}">
      <dgm:prSet/>
      <dgm:spPr/>
      <dgm:t>
        <a:bodyPr/>
        <a:lstStyle/>
        <a:p>
          <a:endParaRPr lang="en-GB"/>
        </a:p>
      </dgm:t>
    </dgm:pt>
    <dgm:pt modelId="{8F10F139-2DBB-46F7-8FCC-5B3B9FF8EBFA}" type="sibTrans" cxnId="{399A4DD3-63F7-400E-8897-9DF517D905FF}">
      <dgm:prSet/>
      <dgm:spPr>
        <a:xfrm rot="5400000">
          <a:off x="3528155" y="1613404"/>
          <a:ext cx="975721" cy="118152"/>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gm:spPr>
      <dgm:t>
        <a:bodyPr/>
        <a:lstStyle/>
        <a:p>
          <a:endParaRPr lang="en-GB"/>
        </a:p>
      </dgm:t>
    </dgm:pt>
    <dgm:pt modelId="{01558833-F938-44B5-9A22-A0B6F09CBE77}">
      <dgm:prSet phldrT="[Text]"/>
      <dgm:spPr>
        <a:xfrm>
          <a:off x="3749011" y="1969984"/>
          <a:ext cx="1312809" cy="787685"/>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Mereged each play list into a final data frame</a:t>
          </a:r>
        </a:p>
      </dgm:t>
    </dgm:pt>
    <dgm:pt modelId="{42BAF633-6DFD-4EA5-AFCB-178F42BC3A1B}" type="parTrans" cxnId="{E75FF19B-888B-4482-A1C3-C6073D3CB3EE}">
      <dgm:prSet/>
      <dgm:spPr/>
      <dgm:t>
        <a:bodyPr/>
        <a:lstStyle/>
        <a:p>
          <a:endParaRPr lang="en-GB"/>
        </a:p>
      </dgm:t>
    </dgm:pt>
    <dgm:pt modelId="{F012794A-20EA-4A3E-83A4-A97FCF15C0C4}" type="sibTrans" cxnId="{E75FF19B-888B-4482-A1C3-C6073D3CB3EE}">
      <dgm:prSet/>
      <dgm:spPr/>
      <dgm:t>
        <a:bodyPr/>
        <a:lstStyle/>
        <a:p>
          <a:endParaRPr lang="en-GB"/>
        </a:p>
      </dgm:t>
    </dgm:pt>
    <dgm:pt modelId="{F8F25E8C-9F6E-4FCC-A997-C55E72482B84}" type="pres">
      <dgm:prSet presAssocID="{BB2AE7EC-DD8E-491D-9F3E-60D97153C014}" presName="Name0" presStyleCnt="0">
        <dgm:presLayoutVars>
          <dgm:dir/>
          <dgm:resizeHandles/>
        </dgm:presLayoutVars>
      </dgm:prSet>
      <dgm:spPr/>
    </dgm:pt>
    <dgm:pt modelId="{647B9984-2956-44E8-ACFB-70142AD28C22}" type="pres">
      <dgm:prSet presAssocID="{3BF04DFA-AD0E-4C3B-B50C-059C8616C752}" presName="compNode" presStyleCnt="0"/>
      <dgm:spPr/>
    </dgm:pt>
    <dgm:pt modelId="{30C0BFBB-F944-4702-97CE-172A351669AC}" type="pres">
      <dgm:prSet presAssocID="{3BF04DFA-AD0E-4C3B-B50C-059C8616C752}" presName="dummyConnPt" presStyleCnt="0"/>
      <dgm:spPr/>
    </dgm:pt>
    <dgm:pt modelId="{5F809A6D-CDCA-4E28-A7BB-B9760AD57892}" type="pres">
      <dgm:prSet presAssocID="{3BF04DFA-AD0E-4C3B-B50C-059C8616C752}" presName="node" presStyleLbl="node1" presStyleIdx="0" presStyleCnt="9">
        <dgm:presLayoutVars>
          <dgm:bulletEnabled val="1"/>
        </dgm:presLayoutVars>
      </dgm:prSet>
      <dgm:spPr/>
    </dgm:pt>
    <dgm:pt modelId="{E2F7BA7C-EE20-4A9A-A51C-73F72E24085A}" type="pres">
      <dgm:prSet presAssocID="{7B09FFCE-702A-4A70-BAD9-5DC30614BD1D}" presName="sibTrans" presStyleLbl="bgSibTrans2D1" presStyleIdx="0" presStyleCnt="8"/>
      <dgm:spPr/>
    </dgm:pt>
    <dgm:pt modelId="{E22A9E27-3EA8-4CC2-BBD8-05C8DD683FCC}" type="pres">
      <dgm:prSet presAssocID="{E290CEA0-03E7-43CD-A5DE-49ECA7F4178E}" presName="compNode" presStyleCnt="0"/>
      <dgm:spPr/>
    </dgm:pt>
    <dgm:pt modelId="{345EB5CC-3D33-4425-8CAE-E3D3C79AEF54}" type="pres">
      <dgm:prSet presAssocID="{E290CEA0-03E7-43CD-A5DE-49ECA7F4178E}" presName="dummyConnPt" presStyleCnt="0"/>
      <dgm:spPr/>
    </dgm:pt>
    <dgm:pt modelId="{7810B157-E476-4F9A-8525-42CCE1259E77}" type="pres">
      <dgm:prSet presAssocID="{E290CEA0-03E7-43CD-A5DE-49ECA7F4178E}" presName="node" presStyleLbl="node1" presStyleIdx="1" presStyleCnt="9">
        <dgm:presLayoutVars>
          <dgm:bulletEnabled val="1"/>
        </dgm:presLayoutVars>
      </dgm:prSet>
      <dgm:spPr/>
    </dgm:pt>
    <dgm:pt modelId="{C32220D3-5A9D-4EF6-9FBF-7A8D34DA7098}" type="pres">
      <dgm:prSet presAssocID="{450306EB-4B0D-4F96-B451-8D63ACCC4239}" presName="sibTrans" presStyleLbl="bgSibTrans2D1" presStyleIdx="1" presStyleCnt="8"/>
      <dgm:spPr/>
    </dgm:pt>
    <dgm:pt modelId="{CD3DF216-421C-4B11-B006-F409A7713105}" type="pres">
      <dgm:prSet presAssocID="{50AB529D-C19D-4445-AE1A-D3AD9DBBD166}" presName="compNode" presStyleCnt="0"/>
      <dgm:spPr/>
    </dgm:pt>
    <dgm:pt modelId="{83208D93-26FE-4EC6-AAC1-B3F0C2A620AD}" type="pres">
      <dgm:prSet presAssocID="{50AB529D-C19D-4445-AE1A-D3AD9DBBD166}" presName="dummyConnPt" presStyleCnt="0"/>
      <dgm:spPr/>
    </dgm:pt>
    <dgm:pt modelId="{59506BA2-65C4-4707-970A-8C00113974A4}" type="pres">
      <dgm:prSet presAssocID="{50AB529D-C19D-4445-AE1A-D3AD9DBBD166}" presName="node" presStyleLbl="node1" presStyleIdx="2" presStyleCnt="9">
        <dgm:presLayoutVars>
          <dgm:bulletEnabled val="1"/>
        </dgm:presLayoutVars>
      </dgm:prSet>
      <dgm:spPr/>
    </dgm:pt>
    <dgm:pt modelId="{5B7C3187-1584-4B46-94E3-E07440FF2B80}" type="pres">
      <dgm:prSet presAssocID="{135B87C4-3D51-48C5-96D3-ECDFE7BF6833}" presName="sibTrans" presStyleLbl="bgSibTrans2D1" presStyleIdx="2" presStyleCnt="8"/>
      <dgm:spPr/>
    </dgm:pt>
    <dgm:pt modelId="{DDE4875E-E2F6-4D01-8A1D-1C1C1FF3F10B}" type="pres">
      <dgm:prSet presAssocID="{FCD603C7-6036-4E4D-93E6-D93B8F3740BD}" presName="compNode" presStyleCnt="0"/>
      <dgm:spPr/>
    </dgm:pt>
    <dgm:pt modelId="{1BC58439-A6BA-453A-8866-EF5E757ED525}" type="pres">
      <dgm:prSet presAssocID="{FCD603C7-6036-4E4D-93E6-D93B8F3740BD}" presName="dummyConnPt" presStyleCnt="0"/>
      <dgm:spPr/>
    </dgm:pt>
    <dgm:pt modelId="{13411FCB-9B20-47B2-9661-5490E0DA82D0}" type="pres">
      <dgm:prSet presAssocID="{FCD603C7-6036-4E4D-93E6-D93B8F3740BD}" presName="node" presStyleLbl="node1" presStyleIdx="3" presStyleCnt="9">
        <dgm:presLayoutVars>
          <dgm:bulletEnabled val="1"/>
        </dgm:presLayoutVars>
      </dgm:prSet>
      <dgm:spPr/>
    </dgm:pt>
    <dgm:pt modelId="{101C7F54-A899-461E-9515-04ABC36B400A}" type="pres">
      <dgm:prSet presAssocID="{F9BA08AC-EF25-4980-9F3B-A2CA8A83CE23}" presName="sibTrans" presStyleLbl="bgSibTrans2D1" presStyleIdx="3" presStyleCnt="8"/>
      <dgm:spPr/>
    </dgm:pt>
    <dgm:pt modelId="{80F5B0CF-3672-4624-9B37-6A1A137F4168}" type="pres">
      <dgm:prSet presAssocID="{C61DEC85-DC61-4CAB-B78D-D57E7F113A57}" presName="compNode" presStyleCnt="0"/>
      <dgm:spPr/>
    </dgm:pt>
    <dgm:pt modelId="{0D9191E5-7D80-4088-990C-D6AE06F7E35E}" type="pres">
      <dgm:prSet presAssocID="{C61DEC85-DC61-4CAB-B78D-D57E7F113A57}" presName="dummyConnPt" presStyleCnt="0"/>
      <dgm:spPr/>
    </dgm:pt>
    <dgm:pt modelId="{994F52E1-2204-4496-9DB1-93C87FA216E8}" type="pres">
      <dgm:prSet presAssocID="{C61DEC85-DC61-4CAB-B78D-D57E7F113A57}" presName="node" presStyleLbl="node1" presStyleIdx="4" presStyleCnt="9">
        <dgm:presLayoutVars>
          <dgm:bulletEnabled val="1"/>
        </dgm:presLayoutVars>
      </dgm:prSet>
      <dgm:spPr/>
    </dgm:pt>
    <dgm:pt modelId="{D7BF60B9-ECB5-408B-8F76-C3291B07B519}" type="pres">
      <dgm:prSet presAssocID="{9394BEE3-348D-438F-BEFF-5DA6C11234A5}" presName="sibTrans" presStyleLbl="bgSibTrans2D1" presStyleIdx="4" presStyleCnt="8"/>
      <dgm:spPr/>
    </dgm:pt>
    <dgm:pt modelId="{FE929E50-ADBA-4D66-B56A-657351B43ECA}" type="pres">
      <dgm:prSet presAssocID="{55328ECB-24AE-4F37-B648-30CA350FC28F}" presName="compNode" presStyleCnt="0"/>
      <dgm:spPr/>
    </dgm:pt>
    <dgm:pt modelId="{93A2C48E-CBA4-46AE-BC89-2BB0E3E85B05}" type="pres">
      <dgm:prSet presAssocID="{55328ECB-24AE-4F37-B648-30CA350FC28F}" presName="dummyConnPt" presStyleCnt="0"/>
      <dgm:spPr/>
    </dgm:pt>
    <dgm:pt modelId="{C2BD85A4-53D0-4298-8A91-638660B5A592}" type="pres">
      <dgm:prSet presAssocID="{55328ECB-24AE-4F37-B648-30CA350FC28F}" presName="node" presStyleLbl="node1" presStyleIdx="5" presStyleCnt="9">
        <dgm:presLayoutVars>
          <dgm:bulletEnabled val="1"/>
        </dgm:presLayoutVars>
      </dgm:prSet>
      <dgm:spPr/>
    </dgm:pt>
    <dgm:pt modelId="{B2241918-9B1C-4B09-AFF6-2F339539BBBF}" type="pres">
      <dgm:prSet presAssocID="{BCF7B68C-FF19-4A54-BD05-AEB655244648}" presName="sibTrans" presStyleLbl="bgSibTrans2D1" presStyleIdx="5" presStyleCnt="8"/>
      <dgm:spPr/>
    </dgm:pt>
    <dgm:pt modelId="{A38E02D8-6008-4C61-A0BA-596F97ADF3EC}" type="pres">
      <dgm:prSet presAssocID="{9907C692-D402-41C3-A69D-69640C8A6CA2}" presName="compNode" presStyleCnt="0"/>
      <dgm:spPr/>
    </dgm:pt>
    <dgm:pt modelId="{30E0BE3C-1FC6-44E6-B5A1-C334B6E43AF5}" type="pres">
      <dgm:prSet presAssocID="{9907C692-D402-41C3-A69D-69640C8A6CA2}" presName="dummyConnPt" presStyleCnt="0"/>
      <dgm:spPr/>
    </dgm:pt>
    <dgm:pt modelId="{6641AE1C-D7AB-4493-BB38-88C061BFAEB9}" type="pres">
      <dgm:prSet presAssocID="{9907C692-D402-41C3-A69D-69640C8A6CA2}" presName="node" presStyleLbl="node1" presStyleIdx="6" presStyleCnt="9">
        <dgm:presLayoutVars>
          <dgm:bulletEnabled val="1"/>
        </dgm:presLayoutVars>
      </dgm:prSet>
      <dgm:spPr/>
    </dgm:pt>
    <dgm:pt modelId="{4633EE30-694A-42F1-8C46-390E632461DE}" type="pres">
      <dgm:prSet presAssocID="{B376CAEA-9FC2-43A7-9400-D228FCD64046}" presName="sibTrans" presStyleLbl="bgSibTrans2D1" presStyleIdx="6" presStyleCnt="8"/>
      <dgm:spPr/>
    </dgm:pt>
    <dgm:pt modelId="{F148B894-8EF2-4237-8CAE-6315EC482A94}" type="pres">
      <dgm:prSet presAssocID="{689EF03C-1EF1-4C4A-AF65-AD379BBF9AB0}" presName="compNode" presStyleCnt="0"/>
      <dgm:spPr/>
    </dgm:pt>
    <dgm:pt modelId="{564E233A-7AB0-46A1-A421-86ABFB3AD8E3}" type="pres">
      <dgm:prSet presAssocID="{689EF03C-1EF1-4C4A-AF65-AD379BBF9AB0}" presName="dummyConnPt" presStyleCnt="0"/>
      <dgm:spPr/>
    </dgm:pt>
    <dgm:pt modelId="{E5CF37E8-FD18-4373-9FEF-66CC219DA50A}" type="pres">
      <dgm:prSet presAssocID="{689EF03C-1EF1-4C4A-AF65-AD379BBF9AB0}" presName="node" presStyleLbl="node1" presStyleIdx="7" presStyleCnt="9">
        <dgm:presLayoutVars>
          <dgm:bulletEnabled val="1"/>
        </dgm:presLayoutVars>
      </dgm:prSet>
      <dgm:spPr/>
    </dgm:pt>
    <dgm:pt modelId="{4E14D6A6-6D43-4D91-B3BB-DE6097138F3C}" type="pres">
      <dgm:prSet presAssocID="{8F10F139-2DBB-46F7-8FCC-5B3B9FF8EBFA}" presName="sibTrans" presStyleLbl="bgSibTrans2D1" presStyleIdx="7" presStyleCnt="8"/>
      <dgm:spPr/>
    </dgm:pt>
    <dgm:pt modelId="{88B6E3B8-3BD0-42C5-9BFD-1B950F2C01A3}" type="pres">
      <dgm:prSet presAssocID="{01558833-F938-44B5-9A22-A0B6F09CBE77}" presName="compNode" presStyleCnt="0"/>
      <dgm:spPr/>
    </dgm:pt>
    <dgm:pt modelId="{51D6AFBB-5BE5-4CB0-A1BA-A8BA8718049A}" type="pres">
      <dgm:prSet presAssocID="{01558833-F938-44B5-9A22-A0B6F09CBE77}" presName="dummyConnPt" presStyleCnt="0"/>
      <dgm:spPr/>
    </dgm:pt>
    <dgm:pt modelId="{85EC2650-BDA5-448B-A7F2-D7CE505C6B78}" type="pres">
      <dgm:prSet presAssocID="{01558833-F938-44B5-9A22-A0B6F09CBE77}" presName="node" presStyleLbl="node1" presStyleIdx="8" presStyleCnt="9">
        <dgm:presLayoutVars>
          <dgm:bulletEnabled val="1"/>
        </dgm:presLayoutVars>
      </dgm:prSet>
      <dgm:spPr/>
    </dgm:pt>
  </dgm:ptLst>
  <dgm:cxnLst>
    <dgm:cxn modelId="{A1F1EE12-95DB-43AB-B57F-477C045EF46D}" type="presOf" srcId="{E290CEA0-03E7-43CD-A5DE-49ECA7F4178E}" destId="{7810B157-E476-4F9A-8525-42CCE1259E77}" srcOrd="0" destOrd="0" presId="urn:microsoft.com/office/officeart/2005/8/layout/bProcess4"/>
    <dgm:cxn modelId="{2ADD1E13-B49A-4514-A2C5-010442F613D9}" type="presOf" srcId="{BCF7B68C-FF19-4A54-BD05-AEB655244648}" destId="{B2241918-9B1C-4B09-AFF6-2F339539BBBF}" srcOrd="0" destOrd="0" presId="urn:microsoft.com/office/officeart/2005/8/layout/bProcess4"/>
    <dgm:cxn modelId="{A3812A22-387B-4479-85D8-267A2AFFF79C}" srcId="{BB2AE7EC-DD8E-491D-9F3E-60D97153C014}" destId="{FCD603C7-6036-4E4D-93E6-D93B8F3740BD}" srcOrd="3" destOrd="0" parTransId="{40F432B8-6402-4662-B0C0-D6DD8214EDC6}" sibTransId="{F9BA08AC-EF25-4980-9F3B-A2CA8A83CE23}"/>
    <dgm:cxn modelId="{8669C12A-86F4-46C4-8F50-D49C427E1201}" type="presOf" srcId="{F9BA08AC-EF25-4980-9F3B-A2CA8A83CE23}" destId="{101C7F54-A899-461E-9515-04ABC36B400A}" srcOrd="0" destOrd="0" presId="urn:microsoft.com/office/officeart/2005/8/layout/bProcess4"/>
    <dgm:cxn modelId="{899AF431-3DE6-422F-A219-D1CDCB2077EE}" type="presOf" srcId="{01558833-F938-44B5-9A22-A0B6F09CBE77}" destId="{85EC2650-BDA5-448B-A7F2-D7CE505C6B78}" srcOrd="0" destOrd="0" presId="urn:microsoft.com/office/officeart/2005/8/layout/bProcess4"/>
    <dgm:cxn modelId="{6C7A0735-34C2-4EAF-B497-27395173B579}" type="presOf" srcId="{50AB529D-C19D-4445-AE1A-D3AD9DBBD166}" destId="{59506BA2-65C4-4707-970A-8C00113974A4}" srcOrd="0" destOrd="0" presId="urn:microsoft.com/office/officeart/2005/8/layout/bProcess4"/>
    <dgm:cxn modelId="{C30C4135-7BD6-4380-AF0B-05F7D8F2B626}" type="presOf" srcId="{9394BEE3-348D-438F-BEFF-5DA6C11234A5}" destId="{D7BF60B9-ECB5-408B-8F76-C3291B07B519}" srcOrd="0" destOrd="0" presId="urn:microsoft.com/office/officeart/2005/8/layout/bProcess4"/>
    <dgm:cxn modelId="{7D7FD137-72B4-4A11-8E54-E360CF6F0DB6}" type="presOf" srcId="{FCD603C7-6036-4E4D-93E6-D93B8F3740BD}" destId="{13411FCB-9B20-47B2-9661-5490E0DA82D0}" srcOrd="0" destOrd="0" presId="urn:microsoft.com/office/officeart/2005/8/layout/bProcess4"/>
    <dgm:cxn modelId="{CF74513E-9E6E-4A92-A876-833A69794644}" type="presOf" srcId="{135B87C4-3D51-48C5-96D3-ECDFE7BF6833}" destId="{5B7C3187-1584-4B46-94E3-E07440FF2B80}" srcOrd="0" destOrd="0" presId="urn:microsoft.com/office/officeart/2005/8/layout/bProcess4"/>
    <dgm:cxn modelId="{B7E92640-3DD6-47BA-8296-94D2A55F5BA0}" type="presOf" srcId="{55328ECB-24AE-4F37-B648-30CA350FC28F}" destId="{C2BD85A4-53D0-4298-8A91-638660B5A592}" srcOrd="0" destOrd="0" presId="urn:microsoft.com/office/officeart/2005/8/layout/bProcess4"/>
    <dgm:cxn modelId="{7CE98158-1747-427C-A4E9-D6BAE184472B}" srcId="{BB2AE7EC-DD8E-491D-9F3E-60D97153C014}" destId="{C61DEC85-DC61-4CAB-B78D-D57E7F113A57}" srcOrd="4" destOrd="0" parTransId="{A09C67B9-A837-4A5F-B8D1-A2D5007EC54B}" sibTransId="{9394BEE3-348D-438F-BEFF-5DA6C11234A5}"/>
    <dgm:cxn modelId="{E75FF19B-888B-4482-A1C3-C6073D3CB3EE}" srcId="{BB2AE7EC-DD8E-491D-9F3E-60D97153C014}" destId="{01558833-F938-44B5-9A22-A0B6F09CBE77}" srcOrd="8" destOrd="0" parTransId="{42BAF633-6DFD-4EA5-AFCB-178F42BC3A1B}" sibTransId="{F012794A-20EA-4A3E-83A4-A97FCF15C0C4}"/>
    <dgm:cxn modelId="{4EC18FA3-9129-4C15-8F60-6DF493DEB668}" type="presOf" srcId="{9907C692-D402-41C3-A69D-69640C8A6CA2}" destId="{6641AE1C-D7AB-4493-BB38-88C061BFAEB9}" srcOrd="0" destOrd="0" presId="urn:microsoft.com/office/officeart/2005/8/layout/bProcess4"/>
    <dgm:cxn modelId="{B491C4A3-3D92-47BB-96F4-0BD43A852A28}" type="presOf" srcId="{8F10F139-2DBB-46F7-8FCC-5B3B9FF8EBFA}" destId="{4E14D6A6-6D43-4D91-B3BB-DE6097138F3C}" srcOrd="0" destOrd="0" presId="urn:microsoft.com/office/officeart/2005/8/layout/bProcess4"/>
    <dgm:cxn modelId="{C97649AB-033E-4F9C-86AE-BF55F2733086}" type="presOf" srcId="{689EF03C-1EF1-4C4A-AF65-AD379BBF9AB0}" destId="{E5CF37E8-FD18-4373-9FEF-66CC219DA50A}" srcOrd="0" destOrd="0" presId="urn:microsoft.com/office/officeart/2005/8/layout/bProcess4"/>
    <dgm:cxn modelId="{C636CEB3-260F-43FC-A7AC-B24853366873}" type="presOf" srcId="{BB2AE7EC-DD8E-491D-9F3E-60D97153C014}" destId="{F8F25E8C-9F6E-4FCC-A997-C55E72482B84}" srcOrd="0" destOrd="0" presId="urn:microsoft.com/office/officeart/2005/8/layout/bProcess4"/>
    <dgm:cxn modelId="{72179CB6-5175-4D66-9A78-3A1C99E50B43}" srcId="{BB2AE7EC-DD8E-491D-9F3E-60D97153C014}" destId="{E290CEA0-03E7-43CD-A5DE-49ECA7F4178E}" srcOrd="1" destOrd="0" parTransId="{B4067DED-4E3D-4EDF-8C77-1DED23C727EE}" sibTransId="{450306EB-4B0D-4F96-B451-8D63ACCC4239}"/>
    <dgm:cxn modelId="{9AF42DB8-D1E5-46A2-9EF1-3FE140EB2A96}" srcId="{BB2AE7EC-DD8E-491D-9F3E-60D97153C014}" destId="{3BF04DFA-AD0E-4C3B-B50C-059C8616C752}" srcOrd="0" destOrd="0" parTransId="{AD5B301A-D99A-4EBE-ABD1-D0F83E4A56E2}" sibTransId="{7B09FFCE-702A-4A70-BAD9-5DC30614BD1D}"/>
    <dgm:cxn modelId="{6B6A98BB-115B-4B49-8049-8185FBC8E209}" type="presOf" srcId="{C61DEC85-DC61-4CAB-B78D-D57E7F113A57}" destId="{994F52E1-2204-4496-9DB1-93C87FA216E8}" srcOrd="0" destOrd="0" presId="urn:microsoft.com/office/officeart/2005/8/layout/bProcess4"/>
    <dgm:cxn modelId="{CC6FE8BB-A229-40DE-89A9-D096874E3D2C}" srcId="{BB2AE7EC-DD8E-491D-9F3E-60D97153C014}" destId="{50AB529D-C19D-4445-AE1A-D3AD9DBBD166}" srcOrd="2" destOrd="0" parTransId="{7435BC9A-1855-45FB-84FA-AAB5ACF555FF}" sibTransId="{135B87C4-3D51-48C5-96D3-ECDFE7BF6833}"/>
    <dgm:cxn modelId="{8FC022C7-3008-494E-9948-B5BEE7A7F579}" srcId="{BB2AE7EC-DD8E-491D-9F3E-60D97153C014}" destId="{55328ECB-24AE-4F37-B648-30CA350FC28F}" srcOrd="5" destOrd="0" parTransId="{2454AAC8-038F-405E-A3CC-9A6F7AE508B2}" sibTransId="{BCF7B68C-FF19-4A54-BD05-AEB655244648}"/>
    <dgm:cxn modelId="{399A4DD3-63F7-400E-8897-9DF517D905FF}" srcId="{BB2AE7EC-DD8E-491D-9F3E-60D97153C014}" destId="{689EF03C-1EF1-4C4A-AF65-AD379BBF9AB0}" srcOrd="7" destOrd="0" parTransId="{5E83AF3B-01F0-428A-B5DD-A323CCAFFB5D}" sibTransId="{8F10F139-2DBB-46F7-8FCC-5B3B9FF8EBFA}"/>
    <dgm:cxn modelId="{981462DD-3649-48EA-B011-532F59CF16CD}" type="presOf" srcId="{B376CAEA-9FC2-43A7-9400-D228FCD64046}" destId="{4633EE30-694A-42F1-8C46-390E632461DE}" srcOrd="0" destOrd="0" presId="urn:microsoft.com/office/officeart/2005/8/layout/bProcess4"/>
    <dgm:cxn modelId="{1182FBED-A63A-4E97-8461-5EB9DA261C32}" type="presOf" srcId="{7B09FFCE-702A-4A70-BAD9-5DC30614BD1D}" destId="{E2F7BA7C-EE20-4A9A-A51C-73F72E24085A}" srcOrd="0" destOrd="0" presId="urn:microsoft.com/office/officeart/2005/8/layout/bProcess4"/>
    <dgm:cxn modelId="{E9966BEE-BA6B-4901-AE21-B144A12250EA}" type="presOf" srcId="{3BF04DFA-AD0E-4C3B-B50C-059C8616C752}" destId="{5F809A6D-CDCA-4E28-A7BB-B9760AD57892}" srcOrd="0" destOrd="0" presId="urn:microsoft.com/office/officeart/2005/8/layout/bProcess4"/>
    <dgm:cxn modelId="{D9AD0FF5-326E-4321-BBFE-61E7DF2CC012}" type="presOf" srcId="{450306EB-4B0D-4F96-B451-8D63ACCC4239}" destId="{C32220D3-5A9D-4EF6-9FBF-7A8D34DA7098}" srcOrd="0" destOrd="0" presId="urn:microsoft.com/office/officeart/2005/8/layout/bProcess4"/>
    <dgm:cxn modelId="{FB8BE2F6-6589-4ADF-AAFF-D044E54E1898}" srcId="{BB2AE7EC-DD8E-491D-9F3E-60D97153C014}" destId="{9907C692-D402-41C3-A69D-69640C8A6CA2}" srcOrd="6" destOrd="0" parTransId="{43D6DEA1-0BDE-48D7-A899-F8DFF05F9788}" sibTransId="{B376CAEA-9FC2-43A7-9400-D228FCD64046}"/>
    <dgm:cxn modelId="{7DE2B2AE-65FE-4E3B-A2E9-9538FB5DC98B}" type="presParOf" srcId="{F8F25E8C-9F6E-4FCC-A997-C55E72482B84}" destId="{647B9984-2956-44E8-ACFB-70142AD28C22}" srcOrd="0" destOrd="0" presId="urn:microsoft.com/office/officeart/2005/8/layout/bProcess4"/>
    <dgm:cxn modelId="{700851E3-9158-4CC4-828E-4D343F3EF79E}" type="presParOf" srcId="{647B9984-2956-44E8-ACFB-70142AD28C22}" destId="{30C0BFBB-F944-4702-97CE-172A351669AC}" srcOrd="0" destOrd="0" presId="urn:microsoft.com/office/officeart/2005/8/layout/bProcess4"/>
    <dgm:cxn modelId="{65375B78-505C-455B-836D-EF4D899352FA}" type="presParOf" srcId="{647B9984-2956-44E8-ACFB-70142AD28C22}" destId="{5F809A6D-CDCA-4E28-A7BB-B9760AD57892}" srcOrd="1" destOrd="0" presId="urn:microsoft.com/office/officeart/2005/8/layout/bProcess4"/>
    <dgm:cxn modelId="{73574442-81A5-42F6-88D5-D2F9799A4DE9}" type="presParOf" srcId="{F8F25E8C-9F6E-4FCC-A997-C55E72482B84}" destId="{E2F7BA7C-EE20-4A9A-A51C-73F72E24085A}" srcOrd="1" destOrd="0" presId="urn:microsoft.com/office/officeart/2005/8/layout/bProcess4"/>
    <dgm:cxn modelId="{8BA87421-55E6-4F3D-BEB9-1285145F413D}" type="presParOf" srcId="{F8F25E8C-9F6E-4FCC-A997-C55E72482B84}" destId="{E22A9E27-3EA8-4CC2-BBD8-05C8DD683FCC}" srcOrd="2" destOrd="0" presId="urn:microsoft.com/office/officeart/2005/8/layout/bProcess4"/>
    <dgm:cxn modelId="{434DC868-CB9E-4879-8D26-A82C56193668}" type="presParOf" srcId="{E22A9E27-3EA8-4CC2-BBD8-05C8DD683FCC}" destId="{345EB5CC-3D33-4425-8CAE-E3D3C79AEF54}" srcOrd="0" destOrd="0" presId="urn:microsoft.com/office/officeart/2005/8/layout/bProcess4"/>
    <dgm:cxn modelId="{BC5B7A99-FD96-4C47-AEA0-0A2190BC1ED0}" type="presParOf" srcId="{E22A9E27-3EA8-4CC2-BBD8-05C8DD683FCC}" destId="{7810B157-E476-4F9A-8525-42CCE1259E77}" srcOrd="1" destOrd="0" presId="urn:microsoft.com/office/officeart/2005/8/layout/bProcess4"/>
    <dgm:cxn modelId="{8259440B-CB1D-4798-A584-69EA7B5CBCD2}" type="presParOf" srcId="{F8F25E8C-9F6E-4FCC-A997-C55E72482B84}" destId="{C32220D3-5A9D-4EF6-9FBF-7A8D34DA7098}" srcOrd="3" destOrd="0" presId="urn:microsoft.com/office/officeart/2005/8/layout/bProcess4"/>
    <dgm:cxn modelId="{569BDF5B-EC04-40C1-85D1-F4B4EC4E2907}" type="presParOf" srcId="{F8F25E8C-9F6E-4FCC-A997-C55E72482B84}" destId="{CD3DF216-421C-4B11-B006-F409A7713105}" srcOrd="4" destOrd="0" presId="urn:microsoft.com/office/officeart/2005/8/layout/bProcess4"/>
    <dgm:cxn modelId="{A09987A1-FD66-431F-AE13-65025CD36BCA}" type="presParOf" srcId="{CD3DF216-421C-4B11-B006-F409A7713105}" destId="{83208D93-26FE-4EC6-AAC1-B3F0C2A620AD}" srcOrd="0" destOrd="0" presId="urn:microsoft.com/office/officeart/2005/8/layout/bProcess4"/>
    <dgm:cxn modelId="{781E9DC8-FEC6-4561-8995-4969640D8406}" type="presParOf" srcId="{CD3DF216-421C-4B11-B006-F409A7713105}" destId="{59506BA2-65C4-4707-970A-8C00113974A4}" srcOrd="1" destOrd="0" presId="urn:microsoft.com/office/officeart/2005/8/layout/bProcess4"/>
    <dgm:cxn modelId="{DA399DF7-6165-44FD-B4DE-CF85B39035CE}" type="presParOf" srcId="{F8F25E8C-9F6E-4FCC-A997-C55E72482B84}" destId="{5B7C3187-1584-4B46-94E3-E07440FF2B80}" srcOrd="5" destOrd="0" presId="urn:microsoft.com/office/officeart/2005/8/layout/bProcess4"/>
    <dgm:cxn modelId="{066D5BA1-E653-4838-A0EF-C08BC62EA875}" type="presParOf" srcId="{F8F25E8C-9F6E-4FCC-A997-C55E72482B84}" destId="{DDE4875E-E2F6-4D01-8A1D-1C1C1FF3F10B}" srcOrd="6" destOrd="0" presId="urn:microsoft.com/office/officeart/2005/8/layout/bProcess4"/>
    <dgm:cxn modelId="{1B1D9BC3-D951-48DE-BC23-5AE95750BA6D}" type="presParOf" srcId="{DDE4875E-E2F6-4D01-8A1D-1C1C1FF3F10B}" destId="{1BC58439-A6BA-453A-8866-EF5E757ED525}" srcOrd="0" destOrd="0" presId="urn:microsoft.com/office/officeart/2005/8/layout/bProcess4"/>
    <dgm:cxn modelId="{3562B349-6D0B-4EEA-845C-9B3F24E1578B}" type="presParOf" srcId="{DDE4875E-E2F6-4D01-8A1D-1C1C1FF3F10B}" destId="{13411FCB-9B20-47B2-9661-5490E0DA82D0}" srcOrd="1" destOrd="0" presId="urn:microsoft.com/office/officeart/2005/8/layout/bProcess4"/>
    <dgm:cxn modelId="{07F7BB00-422D-4A38-9689-B23419FD1AEA}" type="presParOf" srcId="{F8F25E8C-9F6E-4FCC-A997-C55E72482B84}" destId="{101C7F54-A899-461E-9515-04ABC36B400A}" srcOrd="7" destOrd="0" presId="urn:microsoft.com/office/officeart/2005/8/layout/bProcess4"/>
    <dgm:cxn modelId="{21D8DDE2-4868-4B77-BFA8-18C8EAB01860}" type="presParOf" srcId="{F8F25E8C-9F6E-4FCC-A997-C55E72482B84}" destId="{80F5B0CF-3672-4624-9B37-6A1A137F4168}" srcOrd="8" destOrd="0" presId="urn:microsoft.com/office/officeart/2005/8/layout/bProcess4"/>
    <dgm:cxn modelId="{91339707-0527-4E3B-90AA-BC0B40E77B94}" type="presParOf" srcId="{80F5B0CF-3672-4624-9B37-6A1A137F4168}" destId="{0D9191E5-7D80-4088-990C-D6AE06F7E35E}" srcOrd="0" destOrd="0" presId="urn:microsoft.com/office/officeart/2005/8/layout/bProcess4"/>
    <dgm:cxn modelId="{997AC5CF-F24E-44D0-BC8B-C3BAC458AA7E}" type="presParOf" srcId="{80F5B0CF-3672-4624-9B37-6A1A137F4168}" destId="{994F52E1-2204-4496-9DB1-93C87FA216E8}" srcOrd="1" destOrd="0" presId="urn:microsoft.com/office/officeart/2005/8/layout/bProcess4"/>
    <dgm:cxn modelId="{A2F16093-919F-4195-9F3C-E82FAFF4D6E3}" type="presParOf" srcId="{F8F25E8C-9F6E-4FCC-A997-C55E72482B84}" destId="{D7BF60B9-ECB5-408B-8F76-C3291B07B519}" srcOrd="9" destOrd="0" presId="urn:microsoft.com/office/officeart/2005/8/layout/bProcess4"/>
    <dgm:cxn modelId="{E190C095-107A-4336-ADFA-1699EA9ED1A0}" type="presParOf" srcId="{F8F25E8C-9F6E-4FCC-A997-C55E72482B84}" destId="{FE929E50-ADBA-4D66-B56A-657351B43ECA}" srcOrd="10" destOrd="0" presId="urn:microsoft.com/office/officeart/2005/8/layout/bProcess4"/>
    <dgm:cxn modelId="{BE26A1A9-974F-4C9E-A40A-C7E985B3E5C2}" type="presParOf" srcId="{FE929E50-ADBA-4D66-B56A-657351B43ECA}" destId="{93A2C48E-CBA4-46AE-BC89-2BB0E3E85B05}" srcOrd="0" destOrd="0" presId="urn:microsoft.com/office/officeart/2005/8/layout/bProcess4"/>
    <dgm:cxn modelId="{76C542DA-4A16-4615-B441-4E3A7E5AC1CC}" type="presParOf" srcId="{FE929E50-ADBA-4D66-B56A-657351B43ECA}" destId="{C2BD85A4-53D0-4298-8A91-638660B5A592}" srcOrd="1" destOrd="0" presId="urn:microsoft.com/office/officeart/2005/8/layout/bProcess4"/>
    <dgm:cxn modelId="{9AE3845D-6900-4F4B-B08D-5451F3D134D6}" type="presParOf" srcId="{F8F25E8C-9F6E-4FCC-A997-C55E72482B84}" destId="{B2241918-9B1C-4B09-AFF6-2F339539BBBF}" srcOrd="11" destOrd="0" presId="urn:microsoft.com/office/officeart/2005/8/layout/bProcess4"/>
    <dgm:cxn modelId="{BE776EC3-E49F-4383-9FCD-83C40D713C35}" type="presParOf" srcId="{F8F25E8C-9F6E-4FCC-A997-C55E72482B84}" destId="{A38E02D8-6008-4C61-A0BA-596F97ADF3EC}" srcOrd="12" destOrd="0" presId="urn:microsoft.com/office/officeart/2005/8/layout/bProcess4"/>
    <dgm:cxn modelId="{89A75B87-51BC-4520-8262-23372F560715}" type="presParOf" srcId="{A38E02D8-6008-4C61-A0BA-596F97ADF3EC}" destId="{30E0BE3C-1FC6-44E6-B5A1-C334B6E43AF5}" srcOrd="0" destOrd="0" presId="urn:microsoft.com/office/officeart/2005/8/layout/bProcess4"/>
    <dgm:cxn modelId="{7F91EC91-FB7E-4336-9F99-630044060576}" type="presParOf" srcId="{A38E02D8-6008-4C61-A0BA-596F97ADF3EC}" destId="{6641AE1C-D7AB-4493-BB38-88C061BFAEB9}" srcOrd="1" destOrd="0" presId="urn:microsoft.com/office/officeart/2005/8/layout/bProcess4"/>
    <dgm:cxn modelId="{A48AE69C-9027-438C-BA47-D4AE3FD395F2}" type="presParOf" srcId="{F8F25E8C-9F6E-4FCC-A997-C55E72482B84}" destId="{4633EE30-694A-42F1-8C46-390E632461DE}" srcOrd="13" destOrd="0" presId="urn:microsoft.com/office/officeart/2005/8/layout/bProcess4"/>
    <dgm:cxn modelId="{0415E5C4-0535-4EEB-B462-F5FC66E5CDC6}" type="presParOf" srcId="{F8F25E8C-9F6E-4FCC-A997-C55E72482B84}" destId="{F148B894-8EF2-4237-8CAE-6315EC482A94}" srcOrd="14" destOrd="0" presId="urn:microsoft.com/office/officeart/2005/8/layout/bProcess4"/>
    <dgm:cxn modelId="{5CA31A35-2B69-40E6-B593-5E18EF2DC4AE}" type="presParOf" srcId="{F148B894-8EF2-4237-8CAE-6315EC482A94}" destId="{564E233A-7AB0-46A1-A421-86ABFB3AD8E3}" srcOrd="0" destOrd="0" presId="urn:microsoft.com/office/officeart/2005/8/layout/bProcess4"/>
    <dgm:cxn modelId="{1FA3477F-FB30-4DE2-943A-08927B464AAC}" type="presParOf" srcId="{F148B894-8EF2-4237-8CAE-6315EC482A94}" destId="{E5CF37E8-FD18-4373-9FEF-66CC219DA50A}" srcOrd="1" destOrd="0" presId="urn:microsoft.com/office/officeart/2005/8/layout/bProcess4"/>
    <dgm:cxn modelId="{6090A773-07B2-46EC-A2EB-0BF427B7D39F}" type="presParOf" srcId="{F8F25E8C-9F6E-4FCC-A997-C55E72482B84}" destId="{4E14D6A6-6D43-4D91-B3BB-DE6097138F3C}" srcOrd="15" destOrd="0" presId="urn:microsoft.com/office/officeart/2005/8/layout/bProcess4"/>
    <dgm:cxn modelId="{0B63BF7C-CA1D-4A54-85CE-FAB9F116A0C5}" type="presParOf" srcId="{F8F25E8C-9F6E-4FCC-A997-C55E72482B84}" destId="{88B6E3B8-3BD0-42C5-9BFD-1B950F2C01A3}" srcOrd="16" destOrd="0" presId="urn:microsoft.com/office/officeart/2005/8/layout/bProcess4"/>
    <dgm:cxn modelId="{C79C3D75-FCF2-46EB-8F70-A1D2733EC477}" type="presParOf" srcId="{88B6E3B8-3BD0-42C5-9BFD-1B950F2C01A3}" destId="{51D6AFBB-5BE5-4CB0-A1BA-A8BA8718049A}" srcOrd="0" destOrd="0" presId="urn:microsoft.com/office/officeart/2005/8/layout/bProcess4"/>
    <dgm:cxn modelId="{A8CC6A21-2F6D-4F9D-BC37-F4B6D478752D}" type="presParOf" srcId="{88B6E3B8-3BD0-42C5-9BFD-1B950F2C01A3}" destId="{85EC2650-BDA5-448B-A7F2-D7CE505C6B7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169356-9E64-4CF9-9A4E-E6CC66CC87D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EEF9791-8C3D-4898-A424-B0EE97675602}">
      <dgm:prSet/>
      <dgm:spPr/>
      <dgm:t>
        <a:bodyPr/>
        <a:lstStyle/>
        <a:p>
          <a:r>
            <a:rPr lang="en-US" b="0" i="0" baseline="0"/>
            <a:t>In 2022 the mean number of followers from the Top Tracks list was 27651945.12 </a:t>
          </a:r>
          <a:endParaRPr lang="en-US"/>
        </a:p>
      </dgm:t>
    </dgm:pt>
    <dgm:pt modelId="{8F4813F0-DC9A-4D41-8365-40AE2EC8E024}" type="parTrans" cxnId="{04BF0623-1725-405E-B87E-D83DA9FCA9E1}">
      <dgm:prSet/>
      <dgm:spPr/>
      <dgm:t>
        <a:bodyPr/>
        <a:lstStyle/>
        <a:p>
          <a:endParaRPr lang="en-US"/>
        </a:p>
      </dgm:t>
    </dgm:pt>
    <dgm:pt modelId="{DDA8AAB2-4626-4F81-B332-7D4E889A932D}" type="sibTrans" cxnId="{04BF0623-1725-405E-B87E-D83DA9FCA9E1}">
      <dgm:prSet/>
      <dgm:spPr/>
      <dgm:t>
        <a:bodyPr/>
        <a:lstStyle/>
        <a:p>
          <a:endParaRPr lang="en-US"/>
        </a:p>
      </dgm:t>
    </dgm:pt>
    <dgm:pt modelId="{77A1061C-9BC1-481D-AD42-A8E9C723CED4}">
      <dgm:prSet/>
      <dgm:spPr/>
      <dgm:t>
        <a:bodyPr/>
        <a:lstStyle/>
        <a:p>
          <a:r>
            <a:rPr lang="en-US" b="0" i="0" baseline="0"/>
            <a:t>In 2022 the maxmium number of followers from the Top Tracks list was 105492653.0 </a:t>
          </a:r>
          <a:endParaRPr lang="en-US"/>
        </a:p>
      </dgm:t>
    </dgm:pt>
    <dgm:pt modelId="{CE93F292-47D3-4825-A330-EF224BEF3AA1}" type="parTrans" cxnId="{A946F4CD-0EF0-427B-973C-1FB3E4275B53}">
      <dgm:prSet/>
      <dgm:spPr/>
      <dgm:t>
        <a:bodyPr/>
        <a:lstStyle/>
        <a:p>
          <a:endParaRPr lang="en-US"/>
        </a:p>
      </dgm:t>
    </dgm:pt>
    <dgm:pt modelId="{C6E691F2-7702-47E9-89BE-DE71C2975C13}" type="sibTrans" cxnId="{A946F4CD-0EF0-427B-973C-1FB3E4275B53}">
      <dgm:prSet/>
      <dgm:spPr/>
      <dgm:t>
        <a:bodyPr/>
        <a:lstStyle/>
        <a:p>
          <a:endParaRPr lang="en-US"/>
        </a:p>
      </dgm:t>
    </dgm:pt>
    <dgm:pt modelId="{8719ED72-3F33-4C6F-9BE2-4323699383CB}">
      <dgm:prSet/>
      <dgm:spPr/>
      <dgm:t>
        <a:bodyPr/>
        <a:lstStyle/>
        <a:p>
          <a:r>
            <a:rPr lang="en-US" b="0" i="0" baseline="0" dirty="0"/>
            <a:t>In 2022 the minimum number of followers from the Top Tracks list was 47047.0 </a:t>
          </a:r>
          <a:endParaRPr lang="en-US" dirty="0"/>
        </a:p>
      </dgm:t>
    </dgm:pt>
    <dgm:pt modelId="{E6F25053-A77A-438B-A9AA-78080ABE0336}" type="parTrans" cxnId="{91A3E68B-6997-43D0-820C-FF55B3316C58}">
      <dgm:prSet/>
      <dgm:spPr/>
      <dgm:t>
        <a:bodyPr/>
        <a:lstStyle/>
        <a:p>
          <a:endParaRPr lang="en-US"/>
        </a:p>
      </dgm:t>
    </dgm:pt>
    <dgm:pt modelId="{EAD5920B-4F33-44FC-87BC-6A6D5B8AA49C}" type="sibTrans" cxnId="{91A3E68B-6997-43D0-820C-FF55B3316C58}">
      <dgm:prSet/>
      <dgm:spPr/>
      <dgm:t>
        <a:bodyPr/>
        <a:lstStyle/>
        <a:p>
          <a:endParaRPr lang="en-US"/>
        </a:p>
      </dgm:t>
    </dgm:pt>
    <dgm:pt modelId="{8FB45C72-6595-44AE-A161-3F1353C768A2}" type="pres">
      <dgm:prSet presAssocID="{BF169356-9E64-4CF9-9A4E-E6CC66CC87D4}" presName="vert0" presStyleCnt="0">
        <dgm:presLayoutVars>
          <dgm:dir/>
          <dgm:animOne val="branch"/>
          <dgm:animLvl val="lvl"/>
        </dgm:presLayoutVars>
      </dgm:prSet>
      <dgm:spPr/>
    </dgm:pt>
    <dgm:pt modelId="{6423E1B9-E0B3-4983-AFC3-8EE513DB8FD3}" type="pres">
      <dgm:prSet presAssocID="{4EEF9791-8C3D-4898-A424-B0EE97675602}" presName="thickLine" presStyleLbl="alignNode1" presStyleIdx="0" presStyleCnt="3"/>
      <dgm:spPr/>
    </dgm:pt>
    <dgm:pt modelId="{0DC2087A-51B4-485F-97D7-BF1BA03C5CE7}" type="pres">
      <dgm:prSet presAssocID="{4EEF9791-8C3D-4898-A424-B0EE97675602}" presName="horz1" presStyleCnt="0"/>
      <dgm:spPr/>
    </dgm:pt>
    <dgm:pt modelId="{3D86116E-25B2-46B7-ADD0-D2F57D1A860F}" type="pres">
      <dgm:prSet presAssocID="{4EEF9791-8C3D-4898-A424-B0EE97675602}" presName="tx1" presStyleLbl="revTx" presStyleIdx="0" presStyleCnt="3"/>
      <dgm:spPr/>
    </dgm:pt>
    <dgm:pt modelId="{10720C78-9192-4367-B5B7-335C91CE1749}" type="pres">
      <dgm:prSet presAssocID="{4EEF9791-8C3D-4898-A424-B0EE97675602}" presName="vert1" presStyleCnt="0"/>
      <dgm:spPr/>
    </dgm:pt>
    <dgm:pt modelId="{8D9F70DE-46D3-40B2-8160-A5E919C63896}" type="pres">
      <dgm:prSet presAssocID="{77A1061C-9BC1-481D-AD42-A8E9C723CED4}" presName="thickLine" presStyleLbl="alignNode1" presStyleIdx="1" presStyleCnt="3"/>
      <dgm:spPr/>
    </dgm:pt>
    <dgm:pt modelId="{9D9DD462-B9AE-45C8-96CD-F8A62E35401E}" type="pres">
      <dgm:prSet presAssocID="{77A1061C-9BC1-481D-AD42-A8E9C723CED4}" presName="horz1" presStyleCnt="0"/>
      <dgm:spPr/>
    </dgm:pt>
    <dgm:pt modelId="{8520176C-9245-41C2-AF8F-1DEB058A5CE8}" type="pres">
      <dgm:prSet presAssocID="{77A1061C-9BC1-481D-AD42-A8E9C723CED4}" presName="tx1" presStyleLbl="revTx" presStyleIdx="1" presStyleCnt="3"/>
      <dgm:spPr/>
    </dgm:pt>
    <dgm:pt modelId="{FBAD2FDF-F179-4A1E-ABD1-5A2D02777184}" type="pres">
      <dgm:prSet presAssocID="{77A1061C-9BC1-481D-AD42-A8E9C723CED4}" presName="vert1" presStyleCnt="0"/>
      <dgm:spPr/>
    </dgm:pt>
    <dgm:pt modelId="{1FB442ED-BBED-4A57-8A2A-0A78F98836F1}" type="pres">
      <dgm:prSet presAssocID="{8719ED72-3F33-4C6F-9BE2-4323699383CB}" presName="thickLine" presStyleLbl="alignNode1" presStyleIdx="2" presStyleCnt="3"/>
      <dgm:spPr/>
    </dgm:pt>
    <dgm:pt modelId="{4C718B0D-7B60-490F-B9CE-50835B487937}" type="pres">
      <dgm:prSet presAssocID="{8719ED72-3F33-4C6F-9BE2-4323699383CB}" presName="horz1" presStyleCnt="0"/>
      <dgm:spPr/>
    </dgm:pt>
    <dgm:pt modelId="{35089F5B-370E-4EBB-9251-10D155139D83}" type="pres">
      <dgm:prSet presAssocID="{8719ED72-3F33-4C6F-9BE2-4323699383CB}" presName="tx1" presStyleLbl="revTx" presStyleIdx="2" presStyleCnt="3"/>
      <dgm:spPr/>
    </dgm:pt>
    <dgm:pt modelId="{A8DC2BE8-5065-4DD4-BEAB-06B867CDAF0B}" type="pres">
      <dgm:prSet presAssocID="{8719ED72-3F33-4C6F-9BE2-4323699383CB}" presName="vert1" presStyleCnt="0"/>
      <dgm:spPr/>
    </dgm:pt>
  </dgm:ptLst>
  <dgm:cxnLst>
    <dgm:cxn modelId="{04BF0623-1725-405E-B87E-D83DA9FCA9E1}" srcId="{BF169356-9E64-4CF9-9A4E-E6CC66CC87D4}" destId="{4EEF9791-8C3D-4898-A424-B0EE97675602}" srcOrd="0" destOrd="0" parTransId="{8F4813F0-DC9A-4D41-8365-40AE2EC8E024}" sibTransId="{DDA8AAB2-4626-4F81-B332-7D4E889A932D}"/>
    <dgm:cxn modelId="{A3016730-B8BB-46F4-AF70-57E9D07650F3}" type="presOf" srcId="{4EEF9791-8C3D-4898-A424-B0EE97675602}" destId="{3D86116E-25B2-46B7-ADD0-D2F57D1A860F}" srcOrd="0" destOrd="0" presId="urn:microsoft.com/office/officeart/2008/layout/LinedList"/>
    <dgm:cxn modelId="{FB52785B-3C23-4B0E-B888-627DC05C79AD}" type="presOf" srcId="{77A1061C-9BC1-481D-AD42-A8E9C723CED4}" destId="{8520176C-9245-41C2-AF8F-1DEB058A5CE8}" srcOrd="0" destOrd="0" presId="urn:microsoft.com/office/officeart/2008/layout/LinedList"/>
    <dgm:cxn modelId="{44A4056E-A395-4C31-8C85-A559BB33E6AF}" type="presOf" srcId="{8719ED72-3F33-4C6F-9BE2-4323699383CB}" destId="{35089F5B-370E-4EBB-9251-10D155139D83}" srcOrd="0" destOrd="0" presId="urn:microsoft.com/office/officeart/2008/layout/LinedList"/>
    <dgm:cxn modelId="{91A3E68B-6997-43D0-820C-FF55B3316C58}" srcId="{BF169356-9E64-4CF9-9A4E-E6CC66CC87D4}" destId="{8719ED72-3F33-4C6F-9BE2-4323699383CB}" srcOrd="2" destOrd="0" parTransId="{E6F25053-A77A-438B-A9AA-78080ABE0336}" sibTransId="{EAD5920B-4F33-44FC-87BC-6A6D5B8AA49C}"/>
    <dgm:cxn modelId="{A946F4CD-0EF0-427B-973C-1FB3E4275B53}" srcId="{BF169356-9E64-4CF9-9A4E-E6CC66CC87D4}" destId="{77A1061C-9BC1-481D-AD42-A8E9C723CED4}" srcOrd="1" destOrd="0" parTransId="{CE93F292-47D3-4825-A330-EF224BEF3AA1}" sibTransId="{C6E691F2-7702-47E9-89BE-DE71C2975C13}"/>
    <dgm:cxn modelId="{FF6332EF-8131-4144-8BF7-A4E735F09D6E}" type="presOf" srcId="{BF169356-9E64-4CF9-9A4E-E6CC66CC87D4}" destId="{8FB45C72-6595-44AE-A161-3F1353C768A2}" srcOrd="0" destOrd="0" presId="urn:microsoft.com/office/officeart/2008/layout/LinedList"/>
    <dgm:cxn modelId="{1A547F5F-4F1B-4A7E-B816-7431E614D45F}" type="presParOf" srcId="{8FB45C72-6595-44AE-A161-3F1353C768A2}" destId="{6423E1B9-E0B3-4983-AFC3-8EE513DB8FD3}" srcOrd="0" destOrd="0" presId="urn:microsoft.com/office/officeart/2008/layout/LinedList"/>
    <dgm:cxn modelId="{99AC674C-0AD2-4840-A155-BD23DBBDCC06}" type="presParOf" srcId="{8FB45C72-6595-44AE-A161-3F1353C768A2}" destId="{0DC2087A-51B4-485F-97D7-BF1BA03C5CE7}" srcOrd="1" destOrd="0" presId="urn:microsoft.com/office/officeart/2008/layout/LinedList"/>
    <dgm:cxn modelId="{6C5BFE4B-81FA-4654-95FE-0E73D3ADE905}" type="presParOf" srcId="{0DC2087A-51B4-485F-97D7-BF1BA03C5CE7}" destId="{3D86116E-25B2-46B7-ADD0-D2F57D1A860F}" srcOrd="0" destOrd="0" presId="urn:microsoft.com/office/officeart/2008/layout/LinedList"/>
    <dgm:cxn modelId="{BB6055D3-BA7B-483C-B980-13F6863F85C8}" type="presParOf" srcId="{0DC2087A-51B4-485F-97D7-BF1BA03C5CE7}" destId="{10720C78-9192-4367-B5B7-335C91CE1749}" srcOrd="1" destOrd="0" presId="urn:microsoft.com/office/officeart/2008/layout/LinedList"/>
    <dgm:cxn modelId="{DE5AFFD0-D2CC-4B0F-B276-2D65A48035CE}" type="presParOf" srcId="{8FB45C72-6595-44AE-A161-3F1353C768A2}" destId="{8D9F70DE-46D3-40B2-8160-A5E919C63896}" srcOrd="2" destOrd="0" presId="urn:microsoft.com/office/officeart/2008/layout/LinedList"/>
    <dgm:cxn modelId="{36C73AB7-6CC6-4784-B846-1FE819F1BBC5}" type="presParOf" srcId="{8FB45C72-6595-44AE-A161-3F1353C768A2}" destId="{9D9DD462-B9AE-45C8-96CD-F8A62E35401E}" srcOrd="3" destOrd="0" presId="urn:microsoft.com/office/officeart/2008/layout/LinedList"/>
    <dgm:cxn modelId="{A1862820-DD17-4881-83FB-8B5FE32DF2A2}" type="presParOf" srcId="{9D9DD462-B9AE-45C8-96CD-F8A62E35401E}" destId="{8520176C-9245-41C2-AF8F-1DEB058A5CE8}" srcOrd="0" destOrd="0" presId="urn:microsoft.com/office/officeart/2008/layout/LinedList"/>
    <dgm:cxn modelId="{530DF93C-9E50-4ACA-AE46-4B1B46EAC180}" type="presParOf" srcId="{9D9DD462-B9AE-45C8-96CD-F8A62E35401E}" destId="{FBAD2FDF-F179-4A1E-ABD1-5A2D02777184}" srcOrd="1" destOrd="0" presId="urn:microsoft.com/office/officeart/2008/layout/LinedList"/>
    <dgm:cxn modelId="{DDCB9A60-6E81-42D6-92DE-20EBE1EEFDD3}" type="presParOf" srcId="{8FB45C72-6595-44AE-A161-3F1353C768A2}" destId="{1FB442ED-BBED-4A57-8A2A-0A78F98836F1}" srcOrd="4" destOrd="0" presId="urn:microsoft.com/office/officeart/2008/layout/LinedList"/>
    <dgm:cxn modelId="{7CA08A21-72A5-4437-AFE1-A1DA84B10DF2}" type="presParOf" srcId="{8FB45C72-6595-44AE-A161-3F1353C768A2}" destId="{4C718B0D-7B60-490F-B9CE-50835B487937}" srcOrd="5" destOrd="0" presId="urn:microsoft.com/office/officeart/2008/layout/LinedList"/>
    <dgm:cxn modelId="{95886AF3-40BA-425B-B7E4-CAE76431F184}" type="presParOf" srcId="{4C718B0D-7B60-490F-B9CE-50835B487937}" destId="{35089F5B-370E-4EBB-9251-10D155139D83}" srcOrd="0" destOrd="0" presId="urn:microsoft.com/office/officeart/2008/layout/LinedList"/>
    <dgm:cxn modelId="{CCD15DEC-9161-49A5-B9A3-7C2734248667}" type="presParOf" srcId="{4C718B0D-7B60-490F-B9CE-50835B487937}" destId="{A8DC2BE8-5065-4DD4-BEAB-06B867CDAF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185641-E2F6-496A-BC9E-7D416B2ADCD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FCE8692-2782-4755-9CD5-3E1FEF85ED4D}">
      <dgm:prSet/>
      <dgm:spPr/>
      <dgm:t>
        <a:bodyPr/>
        <a:lstStyle/>
        <a:p>
          <a:pPr>
            <a:lnSpc>
              <a:spcPct val="100000"/>
            </a:lnSpc>
          </a:pPr>
          <a:r>
            <a:rPr lang="en-GB" b="0" baseline="0"/>
            <a:t>Investigate </a:t>
          </a:r>
          <a:r>
            <a:rPr lang="en-GB" b="0" i="1" baseline="0"/>
            <a:t>all</a:t>
          </a:r>
          <a:r>
            <a:rPr lang="en-GB" b="0" baseline="0"/>
            <a:t> the features of Pop and Hip Hop songs to find more trends and patterns </a:t>
          </a:r>
          <a:endParaRPr lang="en-US"/>
        </a:p>
      </dgm:t>
    </dgm:pt>
    <dgm:pt modelId="{ADEAEE3D-3886-4679-B66E-E9023D9537B8}" type="parTrans" cxnId="{F79580B6-5BA6-4C65-B335-3FE52BA4A791}">
      <dgm:prSet/>
      <dgm:spPr/>
      <dgm:t>
        <a:bodyPr/>
        <a:lstStyle/>
        <a:p>
          <a:endParaRPr lang="en-US"/>
        </a:p>
      </dgm:t>
    </dgm:pt>
    <dgm:pt modelId="{19745B30-8E97-4575-8643-5B4E00A6583A}" type="sibTrans" cxnId="{F79580B6-5BA6-4C65-B335-3FE52BA4A791}">
      <dgm:prSet/>
      <dgm:spPr/>
      <dgm:t>
        <a:bodyPr/>
        <a:lstStyle/>
        <a:p>
          <a:pPr>
            <a:lnSpc>
              <a:spcPct val="100000"/>
            </a:lnSpc>
          </a:pPr>
          <a:endParaRPr lang="en-US"/>
        </a:p>
      </dgm:t>
    </dgm:pt>
    <dgm:pt modelId="{C324A3C0-DFCB-41A4-9AE5-70E1AAD7CE5B}">
      <dgm:prSet/>
      <dgm:spPr/>
      <dgm:t>
        <a:bodyPr/>
        <a:lstStyle/>
        <a:p>
          <a:pPr>
            <a:lnSpc>
              <a:spcPct val="100000"/>
            </a:lnSpc>
          </a:pPr>
          <a:r>
            <a:rPr lang="en-GB" b="0" baseline="0"/>
            <a:t>Research other successful songs that meet our recommendations, </a:t>
          </a:r>
          <a:r>
            <a:rPr lang="en-GB" b="0" i="1" baseline="0"/>
            <a:t>e.g. a energy of above 0.6 with speechiness below 0.1</a:t>
          </a:r>
          <a:r>
            <a:rPr lang="en-GB" b="0" baseline="0"/>
            <a:t>, to look for other area’s which they have in common to generate more recommendations </a:t>
          </a:r>
          <a:endParaRPr lang="en-US"/>
        </a:p>
      </dgm:t>
    </dgm:pt>
    <dgm:pt modelId="{C5F47F53-B01A-4415-A506-86128F4036BB}" type="parTrans" cxnId="{705C23CF-038E-4626-A628-5D89A7C15617}">
      <dgm:prSet/>
      <dgm:spPr/>
      <dgm:t>
        <a:bodyPr/>
        <a:lstStyle/>
        <a:p>
          <a:endParaRPr lang="en-US"/>
        </a:p>
      </dgm:t>
    </dgm:pt>
    <dgm:pt modelId="{522C2499-D3EA-41A3-81B7-F8330B093FFD}" type="sibTrans" cxnId="{705C23CF-038E-4626-A628-5D89A7C15617}">
      <dgm:prSet/>
      <dgm:spPr/>
      <dgm:t>
        <a:bodyPr/>
        <a:lstStyle/>
        <a:p>
          <a:pPr>
            <a:lnSpc>
              <a:spcPct val="100000"/>
            </a:lnSpc>
          </a:pPr>
          <a:endParaRPr lang="en-US"/>
        </a:p>
      </dgm:t>
    </dgm:pt>
    <dgm:pt modelId="{1962E436-46F0-46B1-A93F-E437BDFCA501}">
      <dgm:prSet/>
      <dgm:spPr/>
      <dgm:t>
        <a:bodyPr/>
        <a:lstStyle/>
        <a:p>
          <a:pPr>
            <a:lnSpc>
              <a:spcPct val="100000"/>
            </a:lnSpc>
          </a:pPr>
          <a:r>
            <a:rPr lang="en-GB" b="0" baseline="0"/>
            <a:t>Look at the common features of songs with artists who have a followers of above </a:t>
          </a:r>
          <a:r>
            <a:rPr lang="en-GB" b="0" i="1" baseline="0"/>
            <a:t>1,500,000</a:t>
          </a:r>
          <a:endParaRPr lang="en-US"/>
        </a:p>
      </dgm:t>
    </dgm:pt>
    <dgm:pt modelId="{B427F8A5-3B0B-495C-A308-8C81874FDC15}" type="parTrans" cxnId="{9C2E8EBE-C573-416C-AB4F-0D4525958783}">
      <dgm:prSet/>
      <dgm:spPr/>
      <dgm:t>
        <a:bodyPr/>
        <a:lstStyle/>
        <a:p>
          <a:endParaRPr lang="en-US"/>
        </a:p>
      </dgm:t>
    </dgm:pt>
    <dgm:pt modelId="{2876CF11-7571-487B-82D0-8B09885E432C}" type="sibTrans" cxnId="{9C2E8EBE-C573-416C-AB4F-0D4525958783}">
      <dgm:prSet/>
      <dgm:spPr/>
      <dgm:t>
        <a:bodyPr/>
        <a:lstStyle/>
        <a:p>
          <a:pPr>
            <a:lnSpc>
              <a:spcPct val="100000"/>
            </a:lnSpc>
          </a:pPr>
          <a:endParaRPr lang="en-US"/>
        </a:p>
      </dgm:t>
    </dgm:pt>
    <dgm:pt modelId="{DA55F6BF-1AB2-4B46-8026-E7ED6B8A2E73}">
      <dgm:prSet/>
      <dgm:spPr/>
      <dgm:t>
        <a:bodyPr/>
        <a:lstStyle/>
        <a:p>
          <a:pPr>
            <a:lnSpc>
              <a:spcPct val="100000"/>
            </a:lnSpc>
          </a:pPr>
          <a:r>
            <a:rPr lang="en-GB" b="0" baseline="0"/>
            <a:t>Book some studio time for </a:t>
          </a:r>
          <a:r>
            <a:rPr lang="en-US" b="0" baseline="0"/>
            <a:t>Penny Panda and Percy Python to start recording their masterpiece</a:t>
          </a:r>
          <a:endParaRPr lang="en-US"/>
        </a:p>
      </dgm:t>
    </dgm:pt>
    <dgm:pt modelId="{137516ED-AAEC-4EA7-B87C-67BEE6989D66}" type="parTrans" cxnId="{FFA81219-D275-404F-8CEF-DE48877DB153}">
      <dgm:prSet/>
      <dgm:spPr/>
      <dgm:t>
        <a:bodyPr/>
        <a:lstStyle/>
        <a:p>
          <a:endParaRPr lang="en-US"/>
        </a:p>
      </dgm:t>
    </dgm:pt>
    <dgm:pt modelId="{8E1EC491-B488-407D-9128-ACA70A099C13}" type="sibTrans" cxnId="{FFA81219-D275-404F-8CEF-DE48877DB153}">
      <dgm:prSet/>
      <dgm:spPr/>
      <dgm:t>
        <a:bodyPr/>
        <a:lstStyle/>
        <a:p>
          <a:endParaRPr lang="en-US"/>
        </a:p>
      </dgm:t>
    </dgm:pt>
    <dgm:pt modelId="{D11A7713-4A51-4ACC-A9C1-B38BEDA6B92A}" type="pres">
      <dgm:prSet presAssocID="{09185641-E2F6-496A-BC9E-7D416B2ADCDE}" presName="root" presStyleCnt="0">
        <dgm:presLayoutVars>
          <dgm:dir/>
          <dgm:resizeHandles val="exact"/>
        </dgm:presLayoutVars>
      </dgm:prSet>
      <dgm:spPr/>
    </dgm:pt>
    <dgm:pt modelId="{6EEDD453-65C4-4669-BA30-2B47031042A1}" type="pres">
      <dgm:prSet presAssocID="{09185641-E2F6-496A-BC9E-7D416B2ADCDE}" presName="container" presStyleCnt="0">
        <dgm:presLayoutVars>
          <dgm:dir/>
          <dgm:resizeHandles val="exact"/>
        </dgm:presLayoutVars>
      </dgm:prSet>
      <dgm:spPr/>
    </dgm:pt>
    <dgm:pt modelId="{C8F6C3FD-31B5-4170-9C8A-613575993BC8}" type="pres">
      <dgm:prSet presAssocID="{BFCE8692-2782-4755-9CD5-3E1FEF85ED4D}" presName="compNode" presStyleCnt="0"/>
      <dgm:spPr/>
    </dgm:pt>
    <dgm:pt modelId="{1BB88CEC-6AE3-4FE9-82CD-6DD84D33BB69}" type="pres">
      <dgm:prSet presAssocID="{BFCE8692-2782-4755-9CD5-3E1FEF85ED4D}" presName="iconBgRect" presStyleLbl="bgShp" presStyleIdx="0" presStyleCnt="4"/>
      <dgm:spPr/>
    </dgm:pt>
    <dgm:pt modelId="{EEF35A29-DA96-47B5-9BE1-6EB8663D1F0F}" type="pres">
      <dgm:prSet presAssocID="{BFCE8692-2782-4755-9CD5-3E1FEF85ED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ic"/>
        </a:ext>
      </dgm:extLst>
    </dgm:pt>
    <dgm:pt modelId="{11CE8029-5917-4144-BF09-4738C729D5AB}" type="pres">
      <dgm:prSet presAssocID="{BFCE8692-2782-4755-9CD5-3E1FEF85ED4D}" presName="spaceRect" presStyleCnt="0"/>
      <dgm:spPr/>
    </dgm:pt>
    <dgm:pt modelId="{58E15104-B555-443E-8877-E89A450775F1}" type="pres">
      <dgm:prSet presAssocID="{BFCE8692-2782-4755-9CD5-3E1FEF85ED4D}" presName="textRect" presStyleLbl="revTx" presStyleIdx="0" presStyleCnt="4">
        <dgm:presLayoutVars>
          <dgm:chMax val="1"/>
          <dgm:chPref val="1"/>
        </dgm:presLayoutVars>
      </dgm:prSet>
      <dgm:spPr/>
    </dgm:pt>
    <dgm:pt modelId="{4BEC312E-C018-49CF-8ACB-2706E2FD7972}" type="pres">
      <dgm:prSet presAssocID="{19745B30-8E97-4575-8643-5B4E00A6583A}" presName="sibTrans" presStyleLbl="sibTrans2D1" presStyleIdx="0" presStyleCnt="0"/>
      <dgm:spPr/>
    </dgm:pt>
    <dgm:pt modelId="{63E3F2EF-A2E9-4814-B8C8-FDBE019527A8}" type="pres">
      <dgm:prSet presAssocID="{C324A3C0-DFCB-41A4-9AE5-70E1AAD7CE5B}" presName="compNode" presStyleCnt="0"/>
      <dgm:spPr/>
    </dgm:pt>
    <dgm:pt modelId="{BF7438A5-D5C3-43FB-B340-E6DF6DB41495}" type="pres">
      <dgm:prSet presAssocID="{C324A3C0-DFCB-41A4-9AE5-70E1AAD7CE5B}" presName="iconBgRect" presStyleLbl="bgShp" presStyleIdx="1" presStyleCnt="4"/>
      <dgm:spPr/>
    </dgm:pt>
    <dgm:pt modelId="{EF91E04A-998A-49A4-9195-FB4E78C1CF00}" type="pres">
      <dgm:prSet presAssocID="{C324A3C0-DFCB-41A4-9AE5-70E1AAD7CE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A2DCDCE-BA74-4485-BB2C-6B6827C2DAEA}" type="pres">
      <dgm:prSet presAssocID="{C324A3C0-DFCB-41A4-9AE5-70E1AAD7CE5B}" presName="spaceRect" presStyleCnt="0"/>
      <dgm:spPr/>
    </dgm:pt>
    <dgm:pt modelId="{B38DC5BA-47A2-4BD7-8015-D85B26C58113}" type="pres">
      <dgm:prSet presAssocID="{C324A3C0-DFCB-41A4-9AE5-70E1AAD7CE5B}" presName="textRect" presStyleLbl="revTx" presStyleIdx="1" presStyleCnt="4">
        <dgm:presLayoutVars>
          <dgm:chMax val="1"/>
          <dgm:chPref val="1"/>
        </dgm:presLayoutVars>
      </dgm:prSet>
      <dgm:spPr/>
    </dgm:pt>
    <dgm:pt modelId="{459AE13D-FF56-456D-917E-60C5AEF6679D}" type="pres">
      <dgm:prSet presAssocID="{522C2499-D3EA-41A3-81B7-F8330B093FFD}" presName="sibTrans" presStyleLbl="sibTrans2D1" presStyleIdx="0" presStyleCnt="0"/>
      <dgm:spPr/>
    </dgm:pt>
    <dgm:pt modelId="{411F8D2C-D566-49E1-8BD5-B3997C6CC53E}" type="pres">
      <dgm:prSet presAssocID="{1962E436-46F0-46B1-A93F-E437BDFCA501}" presName="compNode" presStyleCnt="0"/>
      <dgm:spPr/>
    </dgm:pt>
    <dgm:pt modelId="{AE41B61B-A2D2-4FDA-8F9B-9ABC060CA1E6}" type="pres">
      <dgm:prSet presAssocID="{1962E436-46F0-46B1-A93F-E437BDFCA501}" presName="iconBgRect" presStyleLbl="bgShp" presStyleIdx="2" presStyleCnt="4"/>
      <dgm:spPr/>
    </dgm:pt>
    <dgm:pt modelId="{1143257A-2085-459C-AE32-8388055AAFAE}" type="pres">
      <dgm:prSet presAssocID="{1962E436-46F0-46B1-A93F-E437BDFCA5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um Set"/>
        </a:ext>
      </dgm:extLst>
    </dgm:pt>
    <dgm:pt modelId="{13628D32-913E-4F9D-805B-F626E2B573E2}" type="pres">
      <dgm:prSet presAssocID="{1962E436-46F0-46B1-A93F-E437BDFCA501}" presName="spaceRect" presStyleCnt="0"/>
      <dgm:spPr/>
    </dgm:pt>
    <dgm:pt modelId="{60F08E7A-18DB-48C2-ADF4-F303F31AFA5F}" type="pres">
      <dgm:prSet presAssocID="{1962E436-46F0-46B1-A93F-E437BDFCA501}" presName="textRect" presStyleLbl="revTx" presStyleIdx="2" presStyleCnt="4">
        <dgm:presLayoutVars>
          <dgm:chMax val="1"/>
          <dgm:chPref val="1"/>
        </dgm:presLayoutVars>
      </dgm:prSet>
      <dgm:spPr/>
    </dgm:pt>
    <dgm:pt modelId="{E6019C66-517B-4A59-9211-E01CCF465CF9}" type="pres">
      <dgm:prSet presAssocID="{2876CF11-7571-487B-82D0-8B09885E432C}" presName="sibTrans" presStyleLbl="sibTrans2D1" presStyleIdx="0" presStyleCnt="0"/>
      <dgm:spPr/>
    </dgm:pt>
    <dgm:pt modelId="{3D2309B8-4E91-41BF-A04A-8EDE19235976}" type="pres">
      <dgm:prSet presAssocID="{DA55F6BF-1AB2-4B46-8026-E7ED6B8A2E73}" presName="compNode" presStyleCnt="0"/>
      <dgm:spPr/>
    </dgm:pt>
    <dgm:pt modelId="{D1334D59-81DD-4203-A141-DC67B17FA02C}" type="pres">
      <dgm:prSet presAssocID="{DA55F6BF-1AB2-4B46-8026-E7ED6B8A2E73}" presName="iconBgRect" presStyleLbl="bgShp" presStyleIdx="3" presStyleCnt="4"/>
      <dgm:spPr/>
    </dgm:pt>
    <dgm:pt modelId="{B71CC4D0-DCC0-47DD-9F67-302E09FBA48E}" type="pres">
      <dgm:prSet presAssocID="{DA55F6BF-1AB2-4B46-8026-E7ED6B8A2E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bbit"/>
        </a:ext>
      </dgm:extLst>
    </dgm:pt>
    <dgm:pt modelId="{6D032729-0DDE-4F61-9EE1-710A3F807140}" type="pres">
      <dgm:prSet presAssocID="{DA55F6BF-1AB2-4B46-8026-E7ED6B8A2E73}" presName="spaceRect" presStyleCnt="0"/>
      <dgm:spPr/>
    </dgm:pt>
    <dgm:pt modelId="{8322DF19-4330-4C0E-8EB3-C576AFD5D938}" type="pres">
      <dgm:prSet presAssocID="{DA55F6BF-1AB2-4B46-8026-E7ED6B8A2E73}" presName="textRect" presStyleLbl="revTx" presStyleIdx="3" presStyleCnt="4">
        <dgm:presLayoutVars>
          <dgm:chMax val="1"/>
          <dgm:chPref val="1"/>
        </dgm:presLayoutVars>
      </dgm:prSet>
      <dgm:spPr/>
    </dgm:pt>
  </dgm:ptLst>
  <dgm:cxnLst>
    <dgm:cxn modelId="{144F7800-A0E9-4F7E-9AE3-E5A136F06FB8}" type="presOf" srcId="{1962E436-46F0-46B1-A93F-E437BDFCA501}" destId="{60F08E7A-18DB-48C2-ADF4-F303F31AFA5F}" srcOrd="0" destOrd="0" presId="urn:microsoft.com/office/officeart/2018/2/layout/IconCircleList"/>
    <dgm:cxn modelId="{2E067506-228F-488D-83A1-50ED6FAEFEB5}" type="presOf" srcId="{DA55F6BF-1AB2-4B46-8026-E7ED6B8A2E73}" destId="{8322DF19-4330-4C0E-8EB3-C576AFD5D938}" srcOrd="0" destOrd="0" presId="urn:microsoft.com/office/officeart/2018/2/layout/IconCircleList"/>
    <dgm:cxn modelId="{FFA81219-D275-404F-8CEF-DE48877DB153}" srcId="{09185641-E2F6-496A-BC9E-7D416B2ADCDE}" destId="{DA55F6BF-1AB2-4B46-8026-E7ED6B8A2E73}" srcOrd="3" destOrd="0" parTransId="{137516ED-AAEC-4EA7-B87C-67BEE6989D66}" sibTransId="{8E1EC491-B488-407D-9128-ACA70A099C13}"/>
    <dgm:cxn modelId="{5C7E2892-B555-4ADC-8C58-0635E3A4DE0C}" type="presOf" srcId="{C324A3C0-DFCB-41A4-9AE5-70E1AAD7CE5B}" destId="{B38DC5BA-47A2-4BD7-8015-D85B26C58113}" srcOrd="0" destOrd="0" presId="urn:microsoft.com/office/officeart/2018/2/layout/IconCircleList"/>
    <dgm:cxn modelId="{275CC799-BED6-4B0E-BCEB-BB2D5D6A4614}" type="presOf" srcId="{2876CF11-7571-487B-82D0-8B09885E432C}" destId="{E6019C66-517B-4A59-9211-E01CCF465CF9}" srcOrd="0" destOrd="0" presId="urn:microsoft.com/office/officeart/2018/2/layout/IconCircleList"/>
    <dgm:cxn modelId="{CFB749B6-6B6A-48A7-AC45-6E518BC64563}" type="presOf" srcId="{19745B30-8E97-4575-8643-5B4E00A6583A}" destId="{4BEC312E-C018-49CF-8ACB-2706E2FD7972}" srcOrd="0" destOrd="0" presId="urn:microsoft.com/office/officeart/2018/2/layout/IconCircleList"/>
    <dgm:cxn modelId="{F79580B6-5BA6-4C65-B335-3FE52BA4A791}" srcId="{09185641-E2F6-496A-BC9E-7D416B2ADCDE}" destId="{BFCE8692-2782-4755-9CD5-3E1FEF85ED4D}" srcOrd="0" destOrd="0" parTransId="{ADEAEE3D-3886-4679-B66E-E9023D9537B8}" sibTransId="{19745B30-8E97-4575-8643-5B4E00A6583A}"/>
    <dgm:cxn modelId="{5BA067BA-9A8D-4D53-8780-9DF01F02E6A2}" type="presOf" srcId="{09185641-E2F6-496A-BC9E-7D416B2ADCDE}" destId="{D11A7713-4A51-4ACC-A9C1-B38BEDA6B92A}" srcOrd="0" destOrd="0" presId="urn:microsoft.com/office/officeart/2018/2/layout/IconCircleList"/>
    <dgm:cxn modelId="{9C2E8EBE-C573-416C-AB4F-0D4525958783}" srcId="{09185641-E2F6-496A-BC9E-7D416B2ADCDE}" destId="{1962E436-46F0-46B1-A93F-E437BDFCA501}" srcOrd="2" destOrd="0" parTransId="{B427F8A5-3B0B-495C-A308-8C81874FDC15}" sibTransId="{2876CF11-7571-487B-82D0-8B09885E432C}"/>
    <dgm:cxn modelId="{705C23CF-038E-4626-A628-5D89A7C15617}" srcId="{09185641-E2F6-496A-BC9E-7D416B2ADCDE}" destId="{C324A3C0-DFCB-41A4-9AE5-70E1AAD7CE5B}" srcOrd="1" destOrd="0" parTransId="{C5F47F53-B01A-4415-A506-86128F4036BB}" sibTransId="{522C2499-D3EA-41A3-81B7-F8330B093FFD}"/>
    <dgm:cxn modelId="{D833CFD2-CB34-4449-BE90-79BB3637BD39}" type="presOf" srcId="{BFCE8692-2782-4755-9CD5-3E1FEF85ED4D}" destId="{58E15104-B555-443E-8877-E89A450775F1}" srcOrd="0" destOrd="0" presId="urn:microsoft.com/office/officeart/2018/2/layout/IconCircleList"/>
    <dgm:cxn modelId="{0A3F5DF7-50F2-47D4-902B-1C31315A8BE9}" type="presOf" srcId="{522C2499-D3EA-41A3-81B7-F8330B093FFD}" destId="{459AE13D-FF56-456D-917E-60C5AEF6679D}" srcOrd="0" destOrd="0" presId="urn:microsoft.com/office/officeart/2018/2/layout/IconCircleList"/>
    <dgm:cxn modelId="{D41E58B5-85A1-4E69-B184-48AC273F7793}" type="presParOf" srcId="{D11A7713-4A51-4ACC-A9C1-B38BEDA6B92A}" destId="{6EEDD453-65C4-4669-BA30-2B47031042A1}" srcOrd="0" destOrd="0" presId="urn:microsoft.com/office/officeart/2018/2/layout/IconCircleList"/>
    <dgm:cxn modelId="{DE39EACA-9EE1-44A4-ACF2-47A8BC013BAA}" type="presParOf" srcId="{6EEDD453-65C4-4669-BA30-2B47031042A1}" destId="{C8F6C3FD-31B5-4170-9C8A-613575993BC8}" srcOrd="0" destOrd="0" presId="urn:microsoft.com/office/officeart/2018/2/layout/IconCircleList"/>
    <dgm:cxn modelId="{630BCCAA-FA08-49B5-A4DC-C76EEBBA2911}" type="presParOf" srcId="{C8F6C3FD-31B5-4170-9C8A-613575993BC8}" destId="{1BB88CEC-6AE3-4FE9-82CD-6DD84D33BB69}" srcOrd="0" destOrd="0" presId="urn:microsoft.com/office/officeart/2018/2/layout/IconCircleList"/>
    <dgm:cxn modelId="{38276ECE-0A07-4FAC-8632-6CEEC523C960}" type="presParOf" srcId="{C8F6C3FD-31B5-4170-9C8A-613575993BC8}" destId="{EEF35A29-DA96-47B5-9BE1-6EB8663D1F0F}" srcOrd="1" destOrd="0" presId="urn:microsoft.com/office/officeart/2018/2/layout/IconCircleList"/>
    <dgm:cxn modelId="{329FF2C5-5FED-4A0C-A306-3668CAE314BC}" type="presParOf" srcId="{C8F6C3FD-31B5-4170-9C8A-613575993BC8}" destId="{11CE8029-5917-4144-BF09-4738C729D5AB}" srcOrd="2" destOrd="0" presId="urn:microsoft.com/office/officeart/2018/2/layout/IconCircleList"/>
    <dgm:cxn modelId="{15AC4A24-5A19-4332-BE39-E0C8833F71CA}" type="presParOf" srcId="{C8F6C3FD-31B5-4170-9C8A-613575993BC8}" destId="{58E15104-B555-443E-8877-E89A450775F1}" srcOrd="3" destOrd="0" presId="urn:microsoft.com/office/officeart/2018/2/layout/IconCircleList"/>
    <dgm:cxn modelId="{D6BFC415-D483-45C8-ACB5-25A71A79750C}" type="presParOf" srcId="{6EEDD453-65C4-4669-BA30-2B47031042A1}" destId="{4BEC312E-C018-49CF-8ACB-2706E2FD7972}" srcOrd="1" destOrd="0" presId="urn:microsoft.com/office/officeart/2018/2/layout/IconCircleList"/>
    <dgm:cxn modelId="{AB87CF9B-9DF3-496F-9DD9-AC894293DCFA}" type="presParOf" srcId="{6EEDD453-65C4-4669-BA30-2B47031042A1}" destId="{63E3F2EF-A2E9-4814-B8C8-FDBE019527A8}" srcOrd="2" destOrd="0" presId="urn:microsoft.com/office/officeart/2018/2/layout/IconCircleList"/>
    <dgm:cxn modelId="{18896C6E-6A06-4FA5-ACDB-B7DD5F28CF9A}" type="presParOf" srcId="{63E3F2EF-A2E9-4814-B8C8-FDBE019527A8}" destId="{BF7438A5-D5C3-43FB-B340-E6DF6DB41495}" srcOrd="0" destOrd="0" presId="urn:microsoft.com/office/officeart/2018/2/layout/IconCircleList"/>
    <dgm:cxn modelId="{473F95D0-60BA-4FA0-B16C-77315F9B1C6D}" type="presParOf" srcId="{63E3F2EF-A2E9-4814-B8C8-FDBE019527A8}" destId="{EF91E04A-998A-49A4-9195-FB4E78C1CF00}" srcOrd="1" destOrd="0" presId="urn:microsoft.com/office/officeart/2018/2/layout/IconCircleList"/>
    <dgm:cxn modelId="{5E8D2E0B-36B3-47F6-8034-5BE3527D910D}" type="presParOf" srcId="{63E3F2EF-A2E9-4814-B8C8-FDBE019527A8}" destId="{CA2DCDCE-BA74-4485-BB2C-6B6827C2DAEA}" srcOrd="2" destOrd="0" presId="urn:microsoft.com/office/officeart/2018/2/layout/IconCircleList"/>
    <dgm:cxn modelId="{63D67BB7-1AB8-4186-A40D-41A52BF3A1DB}" type="presParOf" srcId="{63E3F2EF-A2E9-4814-B8C8-FDBE019527A8}" destId="{B38DC5BA-47A2-4BD7-8015-D85B26C58113}" srcOrd="3" destOrd="0" presId="urn:microsoft.com/office/officeart/2018/2/layout/IconCircleList"/>
    <dgm:cxn modelId="{985A76F1-805E-4099-86D4-CC4B1CA818EC}" type="presParOf" srcId="{6EEDD453-65C4-4669-BA30-2B47031042A1}" destId="{459AE13D-FF56-456D-917E-60C5AEF6679D}" srcOrd="3" destOrd="0" presId="urn:microsoft.com/office/officeart/2018/2/layout/IconCircleList"/>
    <dgm:cxn modelId="{4E589591-5124-4E78-83B2-FB24698BD00A}" type="presParOf" srcId="{6EEDD453-65C4-4669-BA30-2B47031042A1}" destId="{411F8D2C-D566-49E1-8BD5-B3997C6CC53E}" srcOrd="4" destOrd="0" presId="urn:microsoft.com/office/officeart/2018/2/layout/IconCircleList"/>
    <dgm:cxn modelId="{778DD8BE-E084-4914-AD43-CF7206627109}" type="presParOf" srcId="{411F8D2C-D566-49E1-8BD5-B3997C6CC53E}" destId="{AE41B61B-A2D2-4FDA-8F9B-9ABC060CA1E6}" srcOrd="0" destOrd="0" presId="urn:microsoft.com/office/officeart/2018/2/layout/IconCircleList"/>
    <dgm:cxn modelId="{37D633AE-9E54-4376-B1E3-D0F0756934AC}" type="presParOf" srcId="{411F8D2C-D566-49E1-8BD5-B3997C6CC53E}" destId="{1143257A-2085-459C-AE32-8388055AAFAE}" srcOrd="1" destOrd="0" presId="urn:microsoft.com/office/officeart/2018/2/layout/IconCircleList"/>
    <dgm:cxn modelId="{86E48E91-4070-4042-B454-99AFA1D3AE25}" type="presParOf" srcId="{411F8D2C-D566-49E1-8BD5-B3997C6CC53E}" destId="{13628D32-913E-4F9D-805B-F626E2B573E2}" srcOrd="2" destOrd="0" presId="urn:microsoft.com/office/officeart/2018/2/layout/IconCircleList"/>
    <dgm:cxn modelId="{FEAE8680-ABE8-440F-B861-EAC279F9943E}" type="presParOf" srcId="{411F8D2C-D566-49E1-8BD5-B3997C6CC53E}" destId="{60F08E7A-18DB-48C2-ADF4-F303F31AFA5F}" srcOrd="3" destOrd="0" presId="urn:microsoft.com/office/officeart/2018/2/layout/IconCircleList"/>
    <dgm:cxn modelId="{5BDBC490-D957-4D92-A3E1-3659B9BFBC72}" type="presParOf" srcId="{6EEDD453-65C4-4669-BA30-2B47031042A1}" destId="{E6019C66-517B-4A59-9211-E01CCF465CF9}" srcOrd="5" destOrd="0" presId="urn:microsoft.com/office/officeart/2018/2/layout/IconCircleList"/>
    <dgm:cxn modelId="{8E779435-DD8D-4C3B-B77A-48EC07AD2BFF}" type="presParOf" srcId="{6EEDD453-65C4-4669-BA30-2B47031042A1}" destId="{3D2309B8-4E91-41BF-A04A-8EDE19235976}" srcOrd="6" destOrd="0" presId="urn:microsoft.com/office/officeart/2018/2/layout/IconCircleList"/>
    <dgm:cxn modelId="{010A3F8D-7717-4FA8-A72B-CAAC1DC0D58A}" type="presParOf" srcId="{3D2309B8-4E91-41BF-A04A-8EDE19235976}" destId="{D1334D59-81DD-4203-A141-DC67B17FA02C}" srcOrd="0" destOrd="0" presId="urn:microsoft.com/office/officeart/2018/2/layout/IconCircleList"/>
    <dgm:cxn modelId="{31DBDDD1-1F05-400E-9767-7C42C7DE9126}" type="presParOf" srcId="{3D2309B8-4E91-41BF-A04A-8EDE19235976}" destId="{B71CC4D0-DCC0-47DD-9F67-302E09FBA48E}" srcOrd="1" destOrd="0" presId="urn:microsoft.com/office/officeart/2018/2/layout/IconCircleList"/>
    <dgm:cxn modelId="{023A1EE4-4059-4BA6-A664-8C596D807B40}" type="presParOf" srcId="{3D2309B8-4E91-41BF-A04A-8EDE19235976}" destId="{6D032729-0DDE-4F61-9EE1-710A3F807140}" srcOrd="2" destOrd="0" presId="urn:microsoft.com/office/officeart/2018/2/layout/IconCircleList"/>
    <dgm:cxn modelId="{043E5C08-3B04-4D63-A0F4-FDE9FA4DDE7B}" type="presParOf" srcId="{3D2309B8-4E91-41BF-A04A-8EDE19235976}" destId="{8322DF19-4330-4C0E-8EB3-C576AFD5D93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7BA7C-EE20-4A9A-A51C-73F72E24085A}">
      <dsp:nvSpPr>
        <dsp:cNvPr id="0" name=""/>
        <dsp:cNvSpPr/>
      </dsp:nvSpPr>
      <dsp:spPr>
        <a:xfrm rot="5400000">
          <a:off x="-306433" y="1165957"/>
          <a:ext cx="1820101" cy="219563"/>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F809A6D-CDCA-4E28-A7BB-B9760AD57892}">
      <dsp:nvSpPr>
        <dsp:cNvPr id="0" name=""/>
        <dsp:cNvSpPr/>
      </dsp:nvSpPr>
      <dsp:spPr>
        <a:xfrm>
          <a:off x="110898" y="2348"/>
          <a:ext cx="2439598" cy="1463759"/>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Spotify Developer account to get a Client ID and a Secret ID to acess the API</a:t>
          </a:r>
        </a:p>
      </dsp:txBody>
      <dsp:txXfrm>
        <a:off x="153770" y="45220"/>
        <a:ext cx="2353854" cy="1378015"/>
      </dsp:txXfrm>
    </dsp:sp>
    <dsp:sp modelId="{C32220D3-5A9D-4EF6-9FBF-7A8D34DA7098}">
      <dsp:nvSpPr>
        <dsp:cNvPr id="0" name=""/>
        <dsp:cNvSpPr/>
      </dsp:nvSpPr>
      <dsp:spPr>
        <a:xfrm rot="5400000">
          <a:off x="-306433" y="2995656"/>
          <a:ext cx="1820101" cy="219563"/>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810B157-E476-4F9A-8525-42CCE1259E77}">
      <dsp:nvSpPr>
        <dsp:cNvPr id="0" name=""/>
        <dsp:cNvSpPr/>
      </dsp:nvSpPr>
      <dsp:spPr>
        <a:xfrm>
          <a:off x="110898" y="1832047"/>
          <a:ext cx="2439598" cy="1463759"/>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Client which will generate tokens using the Spotify IDs which will allow acess to the API</a:t>
          </a:r>
        </a:p>
      </dsp:txBody>
      <dsp:txXfrm>
        <a:off x="153770" y="1874919"/>
        <a:ext cx="2353854" cy="1378015"/>
      </dsp:txXfrm>
    </dsp:sp>
    <dsp:sp modelId="{5B7C3187-1584-4B46-94E3-E07440FF2B80}">
      <dsp:nvSpPr>
        <dsp:cNvPr id="0" name=""/>
        <dsp:cNvSpPr/>
      </dsp:nvSpPr>
      <dsp:spPr>
        <a:xfrm>
          <a:off x="608416" y="3910505"/>
          <a:ext cx="3235068" cy="219563"/>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9506BA2-65C4-4707-970A-8C00113974A4}">
      <dsp:nvSpPr>
        <dsp:cNvPr id="0" name=""/>
        <dsp:cNvSpPr/>
      </dsp:nvSpPr>
      <dsp:spPr>
        <a:xfrm>
          <a:off x="110898" y="3661746"/>
          <a:ext cx="2439598" cy="1463759"/>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Client which will extract the information of a specific playlist </a:t>
          </a:r>
        </a:p>
      </dsp:txBody>
      <dsp:txXfrm>
        <a:off x="153770" y="3704618"/>
        <a:ext cx="2353854" cy="1378015"/>
      </dsp:txXfrm>
    </dsp:sp>
    <dsp:sp modelId="{101C7F54-A899-461E-9515-04ABC36B400A}">
      <dsp:nvSpPr>
        <dsp:cNvPr id="0" name=""/>
        <dsp:cNvSpPr/>
      </dsp:nvSpPr>
      <dsp:spPr>
        <a:xfrm rot="16200000">
          <a:off x="2938233" y="2995656"/>
          <a:ext cx="1820101" cy="219563"/>
        </a:xfrm>
        <a:prstGeom prst="rect">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3411FCB-9B20-47B2-9661-5490E0DA82D0}">
      <dsp:nvSpPr>
        <dsp:cNvPr id="0" name=""/>
        <dsp:cNvSpPr/>
      </dsp:nvSpPr>
      <dsp:spPr>
        <a:xfrm>
          <a:off x="3355565" y="3661746"/>
          <a:ext cx="2439598" cy="1463759"/>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Researched the best playlists to provide the information we wanted to analyse </a:t>
          </a:r>
        </a:p>
      </dsp:txBody>
      <dsp:txXfrm>
        <a:off x="3398437" y="3704618"/>
        <a:ext cx="2353854" cy="1378015"/>
      </dsp:txXfrm>
    </dsp:sp>
    <dsp:sp modelId="{D7BF60B9-ECB5-408B-8F76-C3291B07B519}">
      <dsp:nvSpPr>
        <dsp:cNvPr id="0" name=""/>
        <dsp:cNvSpPr/>
      </dsp:nvSpPr>
      <dsp:spPr>
        <a:xfrm rot="16200000">
          <a:off x="2938233" y="1165957"/>
          <a:ext cx="1820101" cy="219563"/>
        </a:xfrm>
        <a:prstGeom prst="rect">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94F52E1-2204-4496-9DB1-93C87FA216E8}">
      <dsp:nvSpPr>
        <dsp:cNvPr id="0" name=""/>
        <dsp:cNvSpPr/>
      </dsp:nvSpPr>
      <dsp:spPr>
        <a:xfrm>
          <a:off x="3355565" y="1832047"/>
          <a:ext cx="2439598" cy="1463759"/>
        </a:xfrm>
        <a:prstGeom prst="roundRect">
          <a:avLst>
            <a:gd name="adj" fmla="val 10000"/>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the relevent play lists data </a:t>
          </a:r>
        </a:p>
      </dsp:txBody>
      <dsp:txXfrm>
        <a:off x="3398437" y="1874919"/>
        <a:ext cx="2353854" cy="1378015"/>
      </dsp:txXfrm>
    </dsp:sp>
    <dsp:sp modelId="{B2241918-9B1C-4B09-AFF6-2F339539BBBF}">
      <dsp:nvSpPr>
        <dsp:cNvPr id="0" name=""/>
        <dsp:cNvSpPr/>
      </dsp:nvSpPr>
      <dsp:spPr>
        <a:xfrm>
          <a:off x="3853082" y="251107"/>
          <a:ext cx="3235068" cy="219563"/>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2BD85A4-53D0-4298-8A91-638660B5A592}">
      <dsp:nvSpPr>
        <dsp:cNvPr id="0" name=""/>
        <dsp:cNvSpPr/>
      </dsp:nvSpPr>
      <dsp:spPr>
        <a:xfrm>
          <a:off x="3355565" y="2348"/>
          <a:ext cx="2439598" cy="1463759"/>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additional information relating to each song on the play lists and added to the inital extract </a:t>
          </a:r>
        </a:p>
      </dsp:txBody>
      <dsp:txXfrm>
        <a:off x="3398437" y="45220"/>
        <a:ext cx="2353854" cy="1378015"/>
      </dsp:txXfrm>
    </dsp:sp>
    <dsp:sp modelId="{4633EE30-694A-42F1-8C46-390E632461DE}">
      <dsp:nvSpPr>
        <dsp:cNvPr id="0" name=""/>
        <dsp:cNvSpPr/>
      </dsp:nvSpPr>
      <dsp:spPr>
        <a:xfrm rot="5400000">
          <a:off x="6182899" y="1165957"/>
          <a:ext cx="1820101" cy="219563"/>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641AE1C-D7AB-4493-BB38-88C061BFAEB9}">
      <dsp:nvSpPr>
        <dsp:cNvPr id="0" name=""/>
        <dsp:cNvSpPr/>
      </dsp:nvSpPr>
      <dsp:spPr>
        <a:xfrm>
          <a:off x="6600231" y="2348"/>
          <a:ext cx="2439598" cy="1463759"/>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additional information for each artists on the play lists and added to the play lists data frame</a:t>
          </a:r>
        </a:p>
      </dsp:txBody>
      <dsp:txXfrm>
        <a:off x="6643103" y="45220"/>
        <a:ext cx="2353854" cy="1378015"/>
      </dsp:txXfrm>
    </dsp:sp>
    <dsp:sp modelId="{4E14D6A6-6D43-4D91-B3BB-DE6097138F3C}">
      <dsp:nvSpPr>
        <dsp:cNvPr id="0" name=""/>
        <dsp:cNvSpPr/>
      </dsp:nvSpPr>
      <dsp:spPr>
        <a:xfrm rot="5400000">
          <a:off x="6182899" y="2995656"/>
          <a:ext cx="1820101" cy="219563"/>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5CF37E8-FD18-4373-9FEF-66CC219DA50A}">
      <dsp:nvSpPr>
        <dsp:cNvPr id="0" name=""/>
        <dsp:cNvSpPr/>
      </dsp:nvSpPr>
      <dsp:spPr>
        <a:xfrm>
          <a:off x="6600231" y="1832047"/>
          <a:ext cx="2439598" cy="1463759"/>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Added a label which showed which year the tracks were from and the poistion there were in each list</a:t>
          </a:r>
        </a:p>
      </dsp:txBody>
      <dsp:txXfrm>
        <a:off x="6643103" y="1874919"/>
        <a:ext cx="2353854" cy="1378015"/>
      </dsp:txXfrm>
    </dsp:sp>
    <dsp:sp modelId="{85EC2650-BDA5-448B-A7F2-D7CE505C6B78}">
      <dsp:nvSpPr>
        <dsp:cNvPr id="0" name=""/>
        <dsp:cNvSpPr/>
      </dsp:nvSpPr>
      <dsp:spPr>
        <a:xfrm>
          <a:off x="6600231" y="3661746"/>
          <a:ext cx="2439598" cy="1463759"/>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Mereged each play list into a final data frame</a:t>
          </a:r>
        </a:p>
      </dsp:txBody>
      <dsp:txXfrm>
        <a:off x="6643103" y="3704618"/>
        <a:ext cx="2353854" cy="1378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3E1B9-E0B3-4983-AFC3-8EE513DB8FD3}">
      <dsp:nvSpPr>
        <dsp:cNvPr id="0" name=""/>
        <dsp:cNvSpPr/>
      </dsp:nvSpPr>
      <dsp:spPr>
        <a:xfrm>
          <a:off x="0" y="2734"/>
          <a:ext cx="638310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6116E-25B2-46B7-ADD0-D2F57D1A860F}">
      <dsp:nvSpPr>
        <dsp:cNvPr id="0" name=""/>
        <dsp:cNvSpPr/>
      </dsp:nvSpPr>
      <dsp:spPr>
        <a:xfrm>
          <a:off x="0" y="2734"/>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In 2022 the mean number of followers from the Top Tracks list was 27651945.12 </a:t>
          </a:r>
          <a:endParaRPr lang="en-US" sz="3600" kern="1200"/>
        </a:p>
      </dsp:txBody>
      <dsp:txXfrm>
        <a:off x="0" y="2734"/>
        <a:ext cx="6383102" cy="1865082"/>
      </dsp:txXfrm>
    </dsp:sp>
    <dsp:sp modelId="{8D9F70DE-46D3-40B2-8160-A5E919C63896}">
      <dsp:nvSpPr>
        <dsp:cNvPr id="0" name=""/>
        <dsp:cNvSpPr/>
      </dsp:nvSpPr>
      <dsp:spPr>
        <a:xfrm>
          <a:off x="0" y="1867816"/>
          <a:ext cx="6383102" cy="0"/>
        </a:xfrm>
        <a:prstGeom prst="line">
          <a:avLst/>
        </a:prstGeom>
        <a:solidFill>
          <a:schemeClr val="accent2">
            <a:hueOff val="-751646"/>
            <a:satOff val="-324"/>
            <a:lumOff val="3529"/>
            <a:alphaOff val="0"/>
          </a:schemeClr>
        </a:solidFill>
        <a:ln w="12700" cap="flat" cmpd="sng" algn="ctr">
          <a:solidFill>
            <a:schemeClr val="accent2">
              <a:hueOff val="-751646"/>
              <a:satOff val="-324"/>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0176C-9245-41C2-AF8F-1DEB058A5CE8}">
      <dsp:nvSpPr>
        <dsp:cNvPr id="0" name=""/>
        <dsp:cNvSpPr/>
      </dsp:nvSpPr>
      <dsp:spPr>
        <a:xfrm>
          <a:off x="0" y="1867816"/>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In 2022 the maxmium number of followers from the Top Tracks list was 105492653.0 </a:t>
          </a:r>
          <a:endParaRPr lang="en-US" sz="3600" kern="1200"/>
        </a:p>
      </dsp:txBody>
      <dsp:txXfrm>
        <a:off x="0" y="1867816"/>
        <a:ext cx="6383102" cy="1865082"/>
      </dsp:txXfrm>
    </dsp:sp>
    <dsp:sp modelId="{1FB442ED-BBED-4A57-8A2A-0A78F98836F1}">
      <dsp:nvSpPr>
        <dsp:cNvPr id="0" name=""/>
        <dsp:cNvSpPr/>
      </dsp:nvSpPr>
      <dsp:spPr>
        <a:xfrm>
          <a:off x="0" y="3732899"/>
          <a:ext cx="6383102" cy="0"/>
        </a:xfrm>
        <a:prstGeom prst="line">
          <a:avLst/>
        </a:prstGeom>
        <a:solidFill>
          <a:schemeClr val="accent2">
            <a:hueOff val="-1503292"/>
            <a:satOff val="-648"/>
            <a:lumOff val="7058"/>
            <a:alphaOff val="0"/>
          </a:schemeClr>
        </a:solidFill>
        <a:ln w="12700" cap="flat" cmpd="sng" algn="ctr">
          <a:solidFill>
            <a:schemeClr val="accent2">
              <a:hueOff val="-1503292"/>
              <a:satOff val="-64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089F5B-370E-4EBB-9251-10D155139D83}">
      <dsp:nvSpPr>
        <dsp:cNvPr id="0" name=""/>
        <dsp:cNvSpPr/>
      </dsp:nvSpPr>
      <dsp:spPr>
        <a:xfrm>
          <a:off x="0" y="3732899"/>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dirty="0"/>
            <a:t>In 2022 the minimum number of followers from the Top Tracks list was 47047.0 </a:t>
          </a:r>
          <a:endParaRPr lang="en-US" sz="3600" kern="1200" dirty="0"/>
        </a:p>
      </dsp:txBody>
      <dsp:txXfrm>
        <a:off x="0" y="3732899"/>
        <a:ext cx="6383102" cy="1865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88CEC-6AE3-4FE9-82CD-6DD84D33BB69}">
      <dsp:nvSpPr>
        <dsp:cNvPr id="0" name=""/>
        <dsp:cNvSpPr/>
      </dsp:nvSpPr>
      <dsp:spPr>
        <a:xfrm>
          <a:off x="181391" y="433184"/>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35A29-DA96-47B5-9BE1-6EB8663D1F0F}">
      <dsp:nvSpPr>
        <dsp:cNvPr id="0" name=""/>
        <dsp:cNvSpPr/>
      </dsp:nvSpPr>
      <dsp:spPr>
        <a:xfrm>
          <a:off x="458579" y="710373"/>
          <a:ext cx="765567" cy="765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15104-B555-443E-8877-E89A450775F1}">
      <dsp:nvSpPr>
        <dsp:cNvPr id="0" name=""/>
        <dsp:cNvSpPr/>
      </dsp:nvSpPr>
      <dsp:spPr>
        <a:xfrm>
          <a:off x="1784180" y="433184"/>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Investigate </a:t>
          </a:r>
          <a:r>
            <a:rPr lang="en-GB" sz="1400" b="0" i="1" kern="1200" baseline="0"/>
            <a:t>all</a:t>
          </a:r>
          <a:r>
            <a:rPr lang="en-GB" sz="1400" b="0" kern="1200" baseline="0"/>
            <a:t> the features of Pop and Hip Hop songs to find more trends and patterns </a:t>
          </a:r>
          <a:endParaRPr lang="en-US" sz="1400" kern="1200"/>
        </a:p>
      </dsp:txBody>
      <dsp:txXfrm>
        <a:off x="1784180" y="433184"/>
        <a:ext cx="3111296" cy="1319943"/>
      </dsp:txXfrm>
    </dsp:sp>
    <dsp:sp modelId="{BF7438A5-D5C3-43FB-B340-E6DF6DB41495}">
      <dsp:nvSpPr>
        <dsp:cNvPr id="0" name=""/>
        <dsp:cNvSpPr/>
      </dsp:nvSpPr>
      <dsp:spPr>
        <a:xfrm>
          <a:off x="5437596" y="433184"/>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1E04A-998A-49A4-9195-FB4E78C1CF00}">
      <dsp:nvSpPr>
        <dsp:cNvPr id="0" name=""/>
        <dsp:cNvSpPr/>
      </dsp:nvSpPr>
      <dsp:spPr>
        <a:xfrm>
          <a:off x="5714785" y="710373"/>
          <a:ext cx="765567" cy="765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DC5BA-47A2-4BD7-8015-D85B26C58113}">
      <dsp:nvSpPr>
        <dsp:cNvPr id="0" name=""/>
        <dsp:cNvSpPr/>
      </dsp:nvSpPr>
      <dsp:spPr>
        <a:xfrm>
          <a:off x="7040386" y="433184"/>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Research other successful songs that meet our recommendations, </a:t>
          </a:r>
          <a:r>
            <a:rPr lang="en-GB" sz="1400" b="0" i="1" kern="1200" baseline="0"/>
            <a:t>e.g. a energy of above 0.6 with speechiness below 0.1</a:t>
          </a:r>
          <a:r>
            <a:rPr lang="en-GB" sz="1400" b="0" kern="1200" baseline="0"/>
            <a:t>, to look for other area’s which they have in common to generate more recommendations </a:t>
          </a:r>
          <a:endParaRPr lang="en-US" sz="1400" kern="1200"/>
        </a:p>
      </dsp:txBody>
      <dsp:txXfrm>
        <a:off x="7040386" y="433184"/>
        <a:ext cx="3111296" cy="1319943"/>
      </dsp:txXfrm>
    </dsp:sp>
    <dsp:sp modelId="{AE41B61B-A2D2-4FDA-8F9B-9ABC060CA1E6}">
      <dsp:nvSpPr>
        <dsp:cNvPr id="0" name=""/>
        <dsp:cNvSpPr/>
      </dsp:nvSpPr>
      <dsp:spPr>
        <a:xfrm>
          <a:off x="181391" y="2471278"/>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3257A-2085-459C-AE32-8388055AAFAE}">
      <dsp:nvSpPr>
        <dsp:cNvPr id="0" name=""/>
        <dsp:cNvSpPr/>
      </dsp:nvSpPr>
      <dsp:spPr>
        <a:xfrm>
          <a:off x="458579" y="2748466"/>
          <a:ext cx="765567" cy="765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8E7A-18DB-48C2-ADF4-F303F31AFA5F}">
      <dsp:nvSpPr>
        <dsp:cNvPr id="0" name=""/>
        <dsp:cNvSpPr/>
      </dsp:nvSpPr>
      <dsp:spPr>
        <a:xfrm>
          <a:off x="1784180" y="2471278"/>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Look at the common features of songs with artists who have a followers of above </a:t>
          </a:r>
          <a:r>
            <a:rPr lang="en-GB" sz="1400" b="0" i="1" kern="1200" baseline="0"/>
            <a:t>1,500,000</a:t>
          </a:r>
          <a:endParaRPr lang="en-US" sz="1400" kern="1200"/>
        </a:p>
      </dsp:txBody>
      <dsp:txXfrm>
        <a:off x="1784180" y="2471278"/>
        <a:ext cx="3111296" cy="1319943"/>
      </dsp:txXfrm>
    </dsp:sp>
    <dsp:sp modelId="{D1334D59-81DD-4203-A141-DC67B17FA02C}">
      <dsp:nvSpPr>
        <dsp:cNvPr id="0" name=""/>
        <dsp:cNvSpPr/>
      </dsp:nvSpPr>
      <dsp:spPr>
        <a:xfrm>
          <a:off x="5437596" y="2471278"/>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CC4D0-DCC0-47DD-9F67-302E09FBA48E}">
      <dsp:nvSpPr>
        <dsp:cNvPr id="0" name=""/>
        <dsp:cNvSpPr/>
      </dsp:nvSpPr>
      <dsp:spPr>
        <a:xfrm>
          <a:off x="5714785" y="2748466"/>
          <a:ext cx="765567" cy="7655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2DF19-4330-4C0E-8EB3-C576AFD5D938}">
      <dsp:nvSpPr>
        <dsp:cNvPr id="0" name=""/>
        <dsp:cNvSpPr/>
      </dsp:nvSpPr>
      <dsp:spPr>
        <a:xfrm>
          <a:off x="7040386" y="2471278"/>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Book some studio time for </a:t>
          </a:r>
          <a:r>
            <a:rPr lang="en-US" sz="1400" b="0" kern="1200" baseline="0"/>
            <a:t>Penny Panda and Percy Python to start recording their masterpiece</a:t>
          </a:r>
          <a:endParaRPr lang="en-US" sz="1400" kern="1200"/>
        </a:p>
      </dsp:txBody>
      <dsp:txXfrm>
        <a:off x="7040386" y="2471278"/>
        <a:ext cx="3111296" cy="13199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1848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1007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63621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0925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67022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0663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4066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84744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0406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6715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12/8/2022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6888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12/8/2022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057281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vN77lE9LK6HP2DewaN6HZ"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open.spotify.com/track/0tgVpDi06FyKpA1z0VMD4v?si=556be056e14e48c6"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hamdamoha/project1_spotify/blob/main/Final_Data_2012_2022.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hamdamoha/project1_spotify/blob/main/Spotify%20Extraction/Spotify_extraction.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github.com/hamdamoha/project1_spotify/blob/main/Spotify%20Extraction/Data_clean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FB0F23-3B45-4057-92D7-60A175991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BBB64-95D5-C22D-48E3-6999468E8116}"/>
              </a:ext>
            </a:extLst>
          </p:cNvPr>
          <p:cNvSpPr>
            <a:spLocks noGrp="1"/>
          </p:cNvSpPr>
          <p:nvPr>
            <p:ph type="ctrTitle"/>
          </p:nvPr>
        </p:nvSpPr>
        <p:spPr>
          <a:xfrm>
            <a:off x="766940" y="4670830"/>
            <a:ext cx="10658121" cy="985152"/>
          </a:xfrm>
        </p:spPr>
        <p:txBody>
          <a:bodyPr anchor="b">
            <a:normAutofit/>
          </a:bodyPr>
          <a:lstStyle/>
          <a:p>
            <a:r>
              <a:rPr lang="en-GB" dirty="0"/>
              <a:t>The Road to Spotify Wrapped 2023</a:t>
            </a:r>
          </a:p>
        </p:txBody>
      </p:sp>
      <p:sp>
        <p:nvSpPr>
          <p:cNvPr id="3" name="Subtitle 2">
            <a:extLst>
              <a:ext uri="{FF2B5EF4-FFF2-40B4-BE49-F238E27FC236}">
                <a16:creationId xmlns:a16="http://schemas.microsoft.com/office/drawing/2014/main" id="{134377AE-AE0D-A126-6842-D26DFE96210A}"/>
              </a:ext>
            </a:extLst>
          </p:cNvPr>
          <p:cNvSpPr>
            <a:spLocks noGrp="1"/>
          </p:cNvSpPr>
          <p:nvPr>
            <p:ph type="subTitle" idx="1"/>
          </p:nvPr>
        </p:nvSpPr>
        <p:spPr>
          <a:xfrm>
            <a:off x="1563329" y="5655981"/>
            <a:ext cx="9014214" cy="725661"/>
          </a:xfrm>
        </p:spPr>
        <p:txBody>
          <a:bodyPr anchor="t">
            <a:normAutofit/>
          </a:bodyPr>
          <a:lstStyle/>
          <a:p>
            <a:pPr algn="ctr"/>
            <a:r>
              <a:rPr lang="en-GB" dirty="0">
                <a:latin typeface="+mj-lt"/>
              </a:rPr>
              <a:t>Project 1</a:t>
            </a:r>
          </a:p>
        </p:txBody>
      </p:sp>
      <p:sp>
        <p:nvSpPr>
          <p:cNvPr id="20" name="Freeform: Shape 19">
            <a:extLst>
              <a:ext uri="{FF2B5EF4-FFF2-40B4-BE49-F238E27FC236}">
                <a16:creationId xmlns:a16="http://schemas.microsoft.com/office/drawing/2014/main" id="{19953613-5A5A-4383-B8C2-6A202946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291217"/>
          </a:xfrm>
          <a:custGeom>
            <a:avLst/>
            <a:gdLst>
              <a:gd name="connsiteX0" fmla="*/ 11939278 w 12192000"/>
              <a:gd name="connsiteY0" fmla="*/ 4505678 h 4505788"/>
              <a:gd name="connsiteX1" fmla="*/ 11424827 w 12192000"/>
              <a:gd name="connsiteY1" fmla="*/ 4495007 h 4505788"/>
              <a:gd name="connsiteX2" fmla="*/ 10611484 w 12192000"/>
              <a:gd name="connsiteY2" fmla="*/ 4501297 h 4505788"/>
              <a:gd name="connsiteX3" fmla="*/ 1537138 w 12192000"/>
              <a:gd name="connsiteY3" fmla="*/ 4479019 h 4505788"/>
              <a:gd name="connsiteX4" fmla="*/ 113174 w 12192000"/>
              <a:gd name="connsiteY4" fmla="*/ 4461702 h 4505788"/>
              <a:gd name="connsiteX5" fmla="*/ 0 w 12192000"/>
              <a:gd name="connsiteY5" fmla="*/ 4459468 h 4505788"/>
              <a:gd name="connsiteX6" fmla="*/ 0 w 12192000"/>
              <a:gd name="connsiteY6" fmla="*/ 0 h 4505788"/>
              <a:gd name="connsiteX7" fmla="*/ 12192000 w 12192000"/>
              <a:gd name="connsiteY7" fmla="*/ 0 h 4505788"/>
              <a:gd name="connsiteX8" fmla="*/ 12192000 w 12192000"/>
              <a:gd name="connsiteY8" fmla="*/ 4499412 h 4505788"/>
              <a:gd name="connsiteX9" fmla="*/ 12183330 w 12192000"/>
              <a:gd name="connsiteY9" fmla="*/ 4500309 h 4505788"/>
              <a:gd name="connsiteX10" fmla="*/ 11983621 w 12192000"/>
              <a:gd name="connsiteY10" fmla="*/ 4505604 h 4505788"/>
              <a:gd name="connsiteX11" fmla="*/ 11939278 w 12192000"/>
              <a:gd name="connsiteY11" fmla="*/ 4505678 h 45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05788">
                <a:moveTo>
                  <a:pt x="11939278" y="4505678"/>
                </a:moveTo>
                <a:cubicBezTo>
                  <a:pt x="11817135" y="4504551"/>
                  <a:pt x="11574433" y="4495156"/>
                  <a:pt x="11424827" y="4495007"/>
                </a:cubicBezTo>
                <a:cubicBezTo>
                  <a:pt x="11139862" y="4494723"/>
                  <a:pt x="10930345" y="4504998"/>
                  <a:pt x="10611484" y="4501297"/>
                </a:cubicBezTo>
                <a:cubicBezTo>
                  <a:pt x="8176893" y="4532664"/>
                  <a:pt x="4168459" y="4370065"/>
                  <a:pt x="1537138" y="4479019"/>
                </a:cubicBezTo>
                <a:cubicBezTo>
                  <a:pt x="755355" y="4495523"/>
                  <a:pt x="519578" y="4472425"/>
                  <a:pt x="113174" y="4461702"/>
                </a:cubicBezTo>
                <a:lnTo>
                  <a:pt x="0" y="4459468"/>
                </a:lnTo>
                <a:lnTo>
                  <a:pt x="0" y="0"/>
                </a:lnTo>
                <a:lnTo>
                  <a:pt x="12192000" y="0"/>
                </a:lnTo>
                <a:lnTo>
                  <a:pt x="12192000" y="4499412"/>
                </a:lnTo>
                <a:lnTo>
                  <a:pt x="12183330" y="4500309"/>
                </a:lnTo>
                <a:cubicBezTo>
                  <a:pt x="12145326" y="4501926"/>
                  <a:pt x="12084089" y="4500034"/>
                  <a:pt x="11983621" y="4505604"/>
                </a:cubicBezTo>
                <a:cubicBezTo>
                  <a:pt x="11971715" y="4505831"/>
                  <a:pt x="11956727" y="4505839"/>
                  <a:pt x="11939278" y="4505678"/>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B3A86FE-91BC-0352-6835-2DD6762E1A44}"/>
              </a:ext>
            </a:extLst>
          </p:cNvPr>
          <p:cNvPicPr>
            <a:picLocks noChangeAspect="1"/>
          </p:cNvPicPr>
          <p:nvPr/>
        </p:nvPicPr>
        <p:blipFill>
          <a:blip r:embed="rId2"/>
          <a:stretch>
            <a:fillRect/>
          </a:stretch>
        </p:blipFill>
        <p:spPr>
          <a:xfrm>
            <a:off x="1923097" y="479603"/>
            <a:ext cx="8366299" cy="3283773"/>
          </a:xfrm>
          <a:prstGeom prst="rect">
            <a:avLst/>
          </a:prstGeom>
        </p:spPr>
      </p:pic>
      <p:pic>
        <p:nvPicPr>
          <p:cNvPr id="5" name="Picture 4">
            <a:extLst>
              <a:ext uri="{FF2B5EF4-FFF2-40B4-BE49-F238E27FC236}">
                <a16:creationId xmlns:a16="http://schemas.microsoft.com/office/drawing/2014/main" id="{14BBF4C0-0E34-7A23-AB05-D64CE4BD5C8A}"/>
              </a:ext>
            </a:extLst>
          </p:cNvPr>
          <p:cNvPicPr>
            <a:picLocks noChangeAspect="1"/>
          </p:cNvPicPr>
          <p:nvPr/>
        </p:nvPicPr>
        <p:blipFill>
          <a:blip r:embed="rId3"/>
          <a:stretch>
            <a:fillRect/>
          </a:stretch>
        </p:blipFill>
        <p:spPr>
          <a:xfrm>
            <a:off x="10048568" y="5816607"/>
            <a:ext cx="1917444" cy="841805"/>
          </a:xfrm>
          <a:prstGeom prst="rect">
            <a:avLst/>
          </a:prstGeom>
        </p:spPr>
      </p:pic>
    </p:spTree>
    <p:extLst>
      <p:ext uri="{BB962C8B-B14F-4D97-AF65-F5344CB8AC3E}">
        <p14:creationId xmlns:p14="http://schemas.microsoft.com/office/powerpoint/2010/main" val="2876698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3" name="Rectangle 22">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11" y="313659"/>
            <a:ext cx="11418399" cy="439901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DE91D23-4C65-DB31-0EA6-70DE9FBE22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835" b="-1"/>
          <a:stretch/>
        </p:blipFill>
        <p:spPr>
          <a:xfrm>
            <a:off x="2238279" y="509581"/>
            <a:ext cx="7762180" cy="4010325"/>
          </a:xfrm>
          <a:prstGeom prst="rect">
            <a:avLst/>
          </a:prstGeom>
        </p:spPr>
      </p:pic>
      <p:sp>
        <p:nvSpPr>
          <p:cNvPr id="6" name="TextBox 5">
            <a:extLst>
              <a:ext uri="{FF2B5EF4-FFF2-40B4-BE49-F238E27FC236}">
                <a16:creationId xmlns:a16="http://schemas.microsoft.com/office/drawing/2014/main" id="{51D85C6E-2E8D-AF12-CD20-4B60C4E70D14}"/>
              </a:ext>
            </a:extLst>
          </p:cNvPr>
          <p:cNvSpPr txBox="1"/>
          <p:nvPr/>
        </p:nvSpPr>
        <p:spPr>
          <a:xfrm>
            <a:off x="936928" y="5077814"/>
            <a:ext cx="10333075" cy="120032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When we start to break this down by year, we can see that some of these genres have become less popular over time, and some are increasing in popularity </a:t>
            </a:r>
          </a:p>
        </p:txBody>
      </p:sp>
    </p:spTree>
    <p:extLst>
      <p:ext uri="{BB962C8B-B14F-4D97-AF65-F5344CB8AC3E}">
        <p14:creationId xmlns:p14="http://schemas.microsoft.com/office/powerpoint/2010/main" val="125612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FA64AF5C-5B3A-CF2B-DFD1-501C90471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138" y="1451045"/>
            <a:ext cx="6193116" cy="3715869"/>
          </a:xfrm>
          <a:prstGeom prst="rect">
            <a:avLst/>
          </a:prstGeom>
        </p:spPr>
      </p:pic>
      <p:sp>
        <p:nvSpPr>
          <p:cNvPr id="6" name="TextBox 5">
            <a:extLst>
              <a:ext uri="{FF2B5EF4-FFF2-40B4-BE49-F238E27FC236}">
                <a16:creationId xmlns:a16="http://schemas.microsoft.com/office/drawing/2014/main" id="{ADEA9FF1-551B-80B0-19DA-C81A1A314AF5}"/>
              </a:ext>
            </a:extLst>
          </p:cNvPr>
          <p:cNvSpPr txBox="1"/>
          <p:nvPr/>
        </p:nvSpPr>
        <p:spPr>
          <a:xfrm>
            <a:off x="7716998" y="1674734"/>
            <a:ext cx="3768403" cy="321671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77500" lnSpcReduction="20000"/>
          </a:bodyPr>
          <a:lstStyle/>
          <a:p>
            <a:pPr algn="ctr">
              <a:spcAft>
                <a:spcPts val="600"/>
              </a:spcAft>
            </a:pPr>
            <a:r>
              <a:rPr lang="en-US" sz="4000" spc="50" dirty="0">
                <a:solidFill>
                  <a:schemeClr val="tx1"/>
                </a:solidFill>
              </a:rPr>
              <a:t>Dance music has become less prevalent over time, with Hip Hop and Pop increasing their share of the Top Tracks </a:t>
            </a:r>
          </a:p>
        </p:txBody>
      </p:sp>
    </p:spTree>
    <p:extLst>
      <p:ext uri="{BB962C8B-B14F-4D97-AF65-F5344CB8AC3E}">
        <p14:creationId xmlns:p14="http://schemas.microsoft.com/office/powerpoint/2010/main" val="27550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6F7FF329-CA33-4304-B33D-1E52A8B67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521311" y="500515"/>
            <a:ext cx="7414380" cy="584417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 name="connsiteX0" fmla="*/ 0 w 822918"/>
              <a:gd name="connsiteY0" fmla="*/ 732965 h 778427"/>
              <a:gd name="connsiteX1" fmla="*/ 166906 w 822918"/>
              <a:gd name="connsiteY1" fmla="*/ 738136 h 778427"/>
              <a:gd name="connsiteX2" fmla="*/ 391312 w 822918"/>
              <a:gd name="connsiteY2" fmla="*/ 778241 h 778427"/>
              <a:gd name="connsiteX3" fmla="*/ 683508 w 822918"/>
              <a:gd name="connsiteY3" fmla="*/ 718916 h 778427"/>
              <a:gd name="connsiteX4" fmla="*/ 820887 w 822918"/>
              <a:gd name="connsiteY4" fmla="*/ 469955 h 778427"/>
              <a:gd name="connsiteX5" fmla="*/ 588282 w 822918"/>
              <a:gd name="connsiteY5" fmla="*/ 4600 h 778427"/>
              <a:gd name="connsiteX6" fmla="*/ 31572 w 822918"/>
              <a:gd name="connsiteY6" fmla="*/ 311368 h 778427"/>
              <a:gd name="connsiteX7" fmla="*/ 51617 w 822918"/>
              <a:gd name="connsiteY7" fmla="*/ 628415 h 778427"/>
              <a:gd name="connsiteX8" fmla="*/ 0 w 822918"/>
              <a:gd name="connsiteY8" fmla="*/ 732965 h 778427"/>
              <a:gd name="connsiteX0" fmla="*/ 0 w 816045"/>
              <a:gd name="connsiteY0" fmla="*/ 732965 h 778427"/>
              <a:gd name="connsiteX1" fmla="*/ 166906 w 816045"/>
              <a:gd name="connsiteY1" fmla="*/ 738136 h 778427"/>
              <a:gd name="connsiteX2" fmla="*/ 391312 w 816045"/>
              <a:gd name="connsiteY2" fmla="*/ 778241 h 778427"/>
              <a:gd name="connsiteX3" fmla="*/ 683508 w 816045"/>
              <a:gd name="connsiteY3" fmla="*/ 718916 h 778427"/>
              <a:gd name="connsiteX4" fmla="*/ 813918 w 816045"/>
              <a:gd name="connsiteY4" fmla="*/ 433548 h 778427"/>
              <a:gd name="connsiteX5" fmla="*/ 588282 w 816045"/>
              <a:gd name="connsiteY5" fmla="*/ 4600 h 778427"/>
              <a:gd name="connsiteX6" fmla="*/ 31572 w 816045"/>
              <a:gd name="connsiteY6" fmla="*/ 311368 h 778427"/>
              <a:gd name="connsiteX7" fmla="*/ 51617 w 816045"/>
              <a:gd name="connsiteY7" fmla="*/ 628415 h 778427"/>
              <a:gd name="connsiteX8" fmla="*/ 0 w 816045"/>
              <a:gd name="connsiteY8" fmla="*/ 732965 h 778427"/>
              <a:gd name="connsiteX0" fmla="*/ 0 w 816045"/>
              <a:gd name="connsiteY0" fmla="*/ 732965 h 778315"/>
              <a:gd name="connsiteX1" fmla="*/ 166906 w 816045"/>
              <a:gd name="connsiteY1" fmla="*/ 738136 h 778315"/>
              <a:gd name="connsiteX2" fmla="*/ 391312 w 816045"/>
              <a:gd name="connsiteY2" fmla="*/ 778241 h 778315"/>
              <a:gd name="connsiteX3" fmla="*/ 683508 w 816045"/>
              <a:gd name="connsiteY3" fmla="*/ 718916 h 778315"/>
              <a:gd name="connsiteX4" fmla="*/ 813918 w 816045"/>
              <a:gd name="connsiteY4" fmla="*/ 433548 h 778315"/>
              <a:gd name="connsiteX5" fmla="*/ 588282 w 816045"/>
              <a:gd name="connsiteY5" fmla="*/ 4600 h 778315"/>
              <a:gd name="connsiteX6" fmla="*/ 31572 w 816045"/>
              <a:gd name="connsiteY6" fmla="*/ 311368 h 778315"/>
              <a:gd name="connsiteX7" fmla="*/ 51617 w 816045"/>
              <a:gd name="connsiteY7" fmla="*/ 628415 h 778315"/>
              <a:gd name="connsiteX8" fmla="*/ 0 w 816045"/>
              <a:gd name="connsiteY8" fmla="*/ 732965 h 778315"/>
              <a:gd name="connsiteX0" fmla="*/ 0 w 815960"/>
              <a:gd name="connsiteY0" fmla="*/ 732965 h 778637"/>
              <a:gd name="connsiteX1" fmla="*/ 166906 w 815960"/>
              <a:gd name="connsiteY1" fmla="*/ 738136 h 778637"/>
              <a:gd name="connsiteX2" fmla="*/ 391312 w 815960"/>
              <a:gd name="connsiteY2" fmla="*/ 778241 h 778637"/>
              <a:gd name="connsiteX3" fmla="*/ 682095 w 815960"/>
              <a:gd name="connsiteY3" fmla="*/ 709245 h 778637"/>
              <a:gd name="connsiteX4" fmla="*/ 813918 w 815960"/>
              <a:gd name="connsiteY4" fmla="*/ 433548 h 778637"/>
              <a:gd name="connsiteX5" fmla="*/ 588282 w 815960"/>
              <a:gd name="connsiteY5" fmla="*/ 4600 h 778637"/>
              <a:gd name="connsiteX6" fmla="*/ 31572 w 815960"/>
              <a:gd name="connsiteY6" fmla="*/ 311368 h 778637"/>
              <a:gd name="connsiteX7" fmla="*/ 51617 w 815960"/>
              <a:gd name="connsiteY7" fmla="*/ 628415 h 778637"/>
              <a:gd name="connsiteX8" fmla="*/ 0 w 815960"/>
              <a:gd name="connsiteY8" fmla="*/ 732965 h 778637"/>
              <a:gd name="connsiteX0" fmla="*/ 0 w 815960"/>
              <a:gd name="connsiteY0" fmla="*/ 732965 h 778331"/>
              <a:gd name="connsiteX1" fmla="*/ 166906 w 815960"/>
              <a:gd name="connsiteY1" fmla="*/ 738136 h 778331"/>
              <a:gd name="connsiteX2" fmla="*/ 391312 w 815960"/>
              <a:gd name="connsiteY2" fmla="*/ 778241 h 778331"/>
              <a:gd name="connsiteX3" fmla="*/ 682095 w 815960"/>
              <a:gd name="connsiteY3" fmla="*/ 709245 h 778331"/>
              <a:gd name="connsiteX4" fmla="*/ 813918 w 815960"/>
              <a:gd name="connsiteY4" fmla="*/ 433548 h 778331"/>
              <a:gd name="connsiteX5" fmla="*/ 588282 w 815960"/>
              <a:gd name="connsiteY5" fmla="*/ 4600 h 778331"/>
              <a:gd name="connsiteX6" fmla="*/ 31572 w 815960"/>
              <a:gd name="connsiteY6" fmla="*/ 311368 h 778331"/>
              <a:gd name="connsiteX7" fmla="*/ 51617 w 815960"/>
              <a:gd name="connsiteY7" fmla="*/ 628415 h 778331"/>
              <a:gd name="connsiteX8" fmla="*/ 0 w 815960"/>
              <a:gd name="connsiteY8" fmla="*/ 732965 h 7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960" h="778331">
                <a:moveTo>
                  <a:pt x="0" y="732965"/>
                </a:moveTo>
                <a:cubicBezTo>
                  <a:pt x="17853" y="736493"/>
                  <a:pt x="104616" y="733812"/>
                  <a:pt x="166906" y="738136"/>
                </a:cubicBezTo>
                <a:cubicBezTo>
                  <a:pt x="229196" y="742460"/>
                  <a:pt x="306197" y="776911"/>
                  <a:pt x="391312" y="778241"/>
                </a:cubicBezTo>
                <a:cubicBezTo>
                  <a:pt x="476427" y="779571"/>
                  <a:pt x="611661" y="766694"/>
                  <a:pt x="682095" y="709245"/>
                </a:cubicBezTo>
                <a:cubicBezTo>
                  <a:pt x="752529" y="651796"/>
                  <a:pt x="829553" y="550989"/>
                  <a:pt x="813918" y="433548"/>
                </a:cubicBezTo>
                <a:cubicBezTo>
                  <a:pt x="798283" y="316107"/>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142883F-27F9-B773-309C-231A550AEBA9}"/>
              </a:ext>
            </a:extLst>
          </p:cNvPr>
          <p:cNvSpPr>
            <a:spLocks noGrp="1"/>
          </p:cNvSpPr>
          <p:nvPr>
            <p:ph type="title"/>
          </p:nvPr>
        </p:nvSpPr>
        <p:spPr>
          <a:xfrm>
            <a:off x="1409949" y="1376627"/>
            <a:ext cx="5467001" cy="1606536"/>
          </a:xfrm>
        </p:spPr>
        <p:txBody>
          <a:bodyPr>
            <a:normAutofit/>
          </a:bodyPr>
          <a:lstStyle/>
          <a:p>
            <a:pPr algn="ctr"/>
            <a:r>
              <a:rPr lang="en-GB"/>
              <a:t>Our First Recommendation </a:t>
            </a:r>
          </a:p>
        </p:txBody>
      </p:sp>
      <p:sp>
        <p:nvSpPr>
          <p:cNvPr id="10" name="Content Placeholder 9">
            <a:extLst>
              <a:ext uri="{FF2B5EF4-FFF2-40B4-BE49-F238E27FC236}">
                <a16:creationId xmlns:a16="http://schemas.microsoft.com/office/drawing/2014/main" id="{E38440BB-68C8-A3D7-49EA-C8141F5BD80E}"/>
              </a:ext>
            </a:extLst>
          </p:cNvPr>
          <p:cNvSpPr>
            <a:spLocks noGrp="1"/>
          </p:cNvSpPr>
          <p:nvPr>
            <p:ph idx="1"/>
          </p:nvPr>
        </p:nvSpPr>
        <p:spPr>
          <a:xfrm>
            <a:off x="1515808" y="3005226"/>
            <a:ext cx="5361142" cy="2768768"/>
          </a:xfrm>
        </p:spPr>
        <p:txBody>
          <a:bodyPr>
            <a:normAutofit fontScale="85000" lnSpcReduction="20000"/>
          </a:bodyPr>
          <a:lstStyle/>
          <a:p>
            <a:pPr algn="ctr"/>
            <a:r>
              <a:rPr lang="en-US" dirty="0"/>
              <a:t>Pick either a </a:t>
            </a:r>
            <a:r>
              <a:rPr lang="en-US" dirty="0">
                <a:solidFill>
                  <a:schemeClr val="accent2">
                    <a:lumMod val="75000"/>
                  </a:schemeClr>
                </a:solidFill>
              </a:rPr>
              <a:t>Hip Hop </a:t>
            </a:r>
            <a:r>
              <a:rPr lang="en-US" dirty="0"/>
              <a:t>or a </a:t>
            </a:r>
            <a:r>
              <a:rPr lang="en-US" dirty="0">
                <a:solidFill>
                  <a:schemeClr val="accent2">
                    <a:lumMod val="75000"/>
                  </a:schemeClr>
                </a:solidFill>
              </a:rPr>
              <a:t>Pop </a:t>
            </a:r>
            <a:r>
              <a:rPr lang="en-US" dirty="0"/>
              <a:t>Genre for you hit song </a:t>
            </a:r>
          </a:p>
          <a:p>
            <a:pPr algn="ctr"/>
            <a:endParaRPr lang="en-US" dirty="0"/>
          </a:p>
          <a:p>
            <a:pPr algn="ctr"/>
            <a:r>
              <a:rPr lang="en-US" dirty="0"/>
              <a:t>Avoid Folk and Country music as they haven’t been represented at all in the Top Tracks for several years!  </a:t>
            </a:r>
          </a:p>
        </p:txBody>
      </p:sp>
      <p:pic>
        <p:nvPicPr>
          <p:cNvPr id="4" name="Content Placeholder 3">
            <a:extLst>
              <a:ext uri="{FF2B5EF4-FFF2-40B4-BE49-F238E27FC236}">
                <a16:creationId xmlns:a16="http://schemas.microsoft.com/office/drawing/2014/main" id="{3D2EE9C2-45CA-EC69-9400-EB44838BBAF1}"/>
              </a:ext>
            </a:extLst>
          </p:cNvPr>
          <p:cNvPicPr>
            <a:picLocks noChangeAspect="1"/>
          </p:cNvPicPr>
          <p:nvPr/>
        </p:nvPicPr>
        <p:blipFill>
          <a:blip r:embed="rId2"/>
          <a:stretch>
            <a:fillRect/>
          </a:stretch>
        </p:blipFill>
        <p:spPr>
          <a:xfrm>
            <a:off x="8759973" y="661942"/>
            <a:ext cx="2575527" cy="2575527"/>
          </a:xfrm>
          <a:prstGeom prst="rect">
            <a:avLst/>
          </a:prstGeom>
        </p:spPr>
      </p:pic>
      <p:pic>
        <p:nvPicPr>
          <p:cNvPr id="6" name="Picture 5">
            <a:extLst>
              <a:ext uri="{FF2B5EF4-FFF2-40B4-BE49-F238E27FC236}">
                <a16:creationId xmlns:a16="http://schemas.microsoft.com/office/drawing/2014/main" id="{D12D834A-0C97-58E3-385D-976FFB1192B9}"/>
              </a:ext>
            </a:extLst>
          </p:cNvPr>
          <p:cNvPicPr>
            <a:picLocks noChangeAspect="1"/>
          </p:cNvPicPr>
          <p:nvPr/>
        </p:nvPicPr>
        <p:blipFill>
          <a:blip r:embed="rId3"/>
          <a:stretch>
            <a:fillRect/>
          </a:stretch>
        </p:blipFill>
        <p:spPr>
          <a:xfrm>
            <a:off x="8759973" y="3651193"/>
            <a:ext cx="2575527" cy="2575527"/>
          </a:xfrm>
          <a:prstGeom prst="rect">
            <a:avLst/>
          </a:prstGeom>
        </p:spPr>
      </p:pic>
      <p:sp>
        <p:nvSpPr>
          <p:cNvPr id="27" name="Freeform: Shape 16">
            <a:extLst>
              <a:ext uri="{FF2B5EF4-FFF2-40B4-BE49-F238E27FC236}">
                <a16:creationId xmlns:a16="http://schemas.microsoft.com/office/drawing/2014/main" id="{51C5BA47-AC72-466B-8AB1-0D0991EC7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436258" y="412804"/>
            <a:ext cx="7414380" cy="584417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 name="connsiteX0" fmla="*/ 0 w 822918"/>
              <a:gd name="connsiteY0" fmla="*/ 732965 h 778427"/>
              <a:gd name="connsiteX1" fmla="*/ 166906 w 822918"/>
              <a:gd name="connsiteY1" fmla="*/ 738136 h 778427"/>
              <a:gd name="connsiteX2" fmla="*/ 391312 w 822918"/>
              <a:gd name="connsiteY2" fmla="*/ 778241 h 778427"/>
              <a:gd name="connsiteX3" fmla="*/ 683508 w 822918"/>
              <a:gd name="connsiteY3" fmla="*/ 718916 h 778427"/>
              <a:gd name="connsiteX4" fmla="*/ 820887 w 822918"/>
              <a:gd name="connsiteY4" fmla="*/ 469955 h 778427"/>
              <a:gd name="connsiteX5" fmla="*/ 588282 w 822918"/>
              <a:gd name="connsiteY5" fmla="*/ 4600 h 778427"/>
              <a:gd name="connsiteX6" fmla="*/ 31572 w 822918"/>
              <a:gd name="connsiteY6" fmla="*/ 311368 h 778427"/>
              <a:gd name="connsiteX7" fmla="*/ 51617 w 822918"/>
              <a:gd name="connsiteY7" fmla="*/ 628415 h 778427"/>
              <a:gd name="connsiteX8" fmla="*/ 0 w 822918"/>
              <a:gd name="connsiteY8" fmla="*/ 732965 h 778427"/>
              <a:gd name="connsiteX0" fmla="*/ 0 w 816045"/>
              <a:gd name="connsiteY0" fmla="*/ 732965 h 778427"/>
              <a:gd name="connsiteX1" fmla="*/ 166906 w 816045"/>
              <a:gd name="connsiteY1" fmla="*/ 738136 h 778427"/>
              <a:gd name="connsiteX2" fmla="*/ 391312 w 816045"/>
              <a:gd name="connsiteY2" fmla="*/ 778241 h 778427"/>
              <a:gd name="connsiteX3" fmla="*/ 683508 w 816045"/>
              <a:gd name="connsiteY3" fmla="*/ 718916 h 778427"/>
              <a:gd name="connsiteX4" fmla="*/ 813918 w 816045"/>
              <a:gd name="connsiteY4" fmla="*/ 433548 h 778427"/>
              <a:gd name="connsiteX5" fmla="*/ 588282 w 816045"/>
              <a:gd name="connsiteY5" fmla="*/ 4600 h 778427"/>
              <a:gd name="connsiteX6" fmla="*/ 31572 w 816045"/>
              <a:gd name="connsiteY6" fmla="*/ 311368 h 778427"/>
              <a:gd name="connsiteX7" fmla="*/ 51617 w 816045"/>
              <a:gd name="connsiteY7" fmla="*/ 628415 h 778427"/>
              <a:gd name="connsiteX8" fmla="*/ 0 w 816045"/>
              <a:gd name="connsiteY8" fmla="*/ 732965 h 778427"/>
              <a:gd name="connsiteX0" fmla="*/ 0 w 816045"/>
              <a:gd name="connsiteY0" fmla="*/ 732965 h 778315"/>
              <a:gd name="connsiteX1" fmla="*/ 166906 w 816045"/>
              <a:gd name="connsiteY1" fmla="*/ 738136 h 778315"/>
              <a:gd name="connsiteX2" fmla="*/ 391312 w 816045"/>
              <a:gd name="connsiteY2" fmla="*/ 778241 h 778315"/>
              <a:gd name="connsiteX3" fmla="*/ 683508 w 816045"/>
              <a:gd name="connsiteY3" fmla="*/ 718916 h 778315"/>
              <a:gd name="connsiteX4" fmla="*/ 813918 w 816045"/>
              <a:gd name="connsiteY4" fmla="*/ 433548 h 778315"/>
              <a:gd name="connsiteX5" fmla="*/ 588282 w 816045"/>
              <a:gd name="connsiteY5" fmla="*/ 4600 h 778315"/>
              <a:gd name="connsiteX6" fmla="*/ 31572 w 816045"/>
              <a:gd name="connsiteY6" fmla="*/ 311368 h 778315"/>
              <a:gd name="connsiteX7" fmla="*/ 51617 w 816045"/>
              <a:gd name="connsiteY7" fmla="*/ 628415 h 778315"/>
              <a:gd name="connsiteX8" fmla="*/ 0 w 816045"/>
              <a:gd name="connsiteY8" fmla="*/ 732965 h 778315"/>
              <a:gd name="connsiteX0" fmla="*/ 0 w 815960"/>
              <a:gd name="connsiteY0" fmla="*/ 732965 h 778637"/>
              <a:gd name="connsiteX1" fmla="*/ 166906 w 815960"/>
              <a:gd name="connsiteY1" fmla="*/ 738136 h 778637"/>
              <a:gd name="connsiteX2" fmla="*/ 391312 w 815960"/>
              <a:gd name="connsiteY2" fmla="*/ 778241 h 778637"/>
              <a:gd name="connsiteX3" fmla="*/ 682095 w 815960"/>
              <a:gd name="connsiteY3" fmla="*/ 709245 h 778637"/>
              <a:gd name="connsiteX4" fmla="*/ 813918 w 815960"/>
              <a:gd name="connsiteY4" fmla="*/ 433548 h 778637"/>
              <a:gd name="connsiteX5" fmla="*/ 588282 w 815960"/>
              <a:gd name="connsiteY5" fmla="*/ 4600 h 778637"/>
              <a:gd name="connsiteX6" fmla="*/ 31572 w 815960"/>
              <a:gd name="connsiteY6" fmla="*/ 311368 h 778637"/>
              <a:gd name="connsiteX7" fmla="*/ 51617 w 815960"/>
              <a:gd name="connsiteY7" fmla="*/ 628415 h 778637"/>
              <a:gd name="connsiteX8" fmla="*/ 0 w 815960"/>
              <a:gd name="connsiteY8" fmla="*/ 732965 h 778637"/>
              <a:gd name="connsiteX0" fmla="*/ 0 w 815960"/>
              <a:gd name="connsiteY0" fmla="*/ 732965 h 778331"/>
              <a:gd name="connsiteX1" fmla="*/ 166906 w 815960"/>
              <a:gd name="connsiteY1" fmla="*/ 738136 h 778331"/>
              <a:gd name="connsiteX2" fmla="*/ 391312 w 815960"/>
              <a:gd name="connsiteY2" fmla="*/ 778241 h 778331"/>
              <a:gd name="connsiteX3" fmla="*/ 682095 w 815960"/>
              <a:gd name="connsiteY3" fmla="*/ 709245 h 778331"/>
              <a:gd name="connsiteX4" fmla="*/ 813918 w 815960"/>
              <a:gd name="connsiteY4" fmla="*/ 433548 h 778331"/>
              <a:gd name="connsiteX5" fmla="*/ 588282 w 815960"/>
              <a:gd name="connsiteY5" fmla="*/ 4600 h 778331"/>
              <a:gd name="connsiteX6" fmla="*/ 31572 w 815960"/>
              <a:gd name="connsiteY6" fmla="*/ 311368 h 778331"/>
              <a:gd name="connsiteX7" fmla="*/ 51617 w 815960"/>
              <a:gd name="connsiteY7" fmla="*/ 628415 h 778331"/>
              <a:gd name="connsiteX8" fmla="*/ 0 w 815960"/>
              <a:gd name="connsiteY8" fmla="*/ 732965 h 7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960" h="778331">
                <a:moveTo>
                  <a:pt x="0" y="732965"/>
                </a:moveTo>
                <a:cubicBezTo>
                  <a:pt x="17853" y="736493"/>
                  <a:pt x="104616" y="733812"/>
                  <a:pt x="166906" y="738136"/>
                </a:cubicBezTo>
                <a:cubicBezTo>
                  <a:pt x="229196" y="742460"/>
                  <a:pt x="306197" y="776911"/>
                  <a:pt x="391312" y="778241"/>
                </a:cubicBezTo>
                <a:cubicBezTo>
                  <a:pt x="476427" y="779571"/>
                  <a:pt x="611661" y="766694"/>
                  <a:pt x="682095" y="709245"/>
                </a:cubicBezTo>
                <a:cubicBezTo>
                  <a:pt x="752529" y="651796"/>
                  <a:pt x="829553" y="550989"/>
                  <a:pt x="813918" y="433548"/>
                </a:cubicBezTo>
                <a:cubicBezTo>
                  <a:pt x="798283" y="316107"/>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noFill/>
          <a:ln w="19050" cap="flat">
            <a:solidFill>
              <a:schemeClr val="tx1"/>
            </a:solidFill>
            <a:prstDash val="solid"/>
            <a:miter/>
          </a:ln>
        </p:spPr>
        <p:txBody>
          <a:bodyPr rtlCol="0" anchor="ctr"/>
          <a:lstStyle/>
          <a:p>
            <a:endParaRPr lang="en-US"/>
          </a:p>
        </p:txBody>
      </p:sp>
      <p:sp>
        <p:nvSpPr>
          <p:cNvPr id="7" name="Multiplication Sign 6">
            <a:extLst>
              <a:ext uri="{FF2B5EF4-FFF2-40B4-BE49-F238E27FC236}">
                <a16:creationId xmlns:a16="http://schemas.microsoft.com/office/drawing/2014/main" id="{34D38035-D652-B8D7-D792-D0CB6DC2358B}"/>
              </a:ext>
            </a:extLst>
          </p:cNvPr>
          <p:cNvSpPr/>
          <p:nvPr/>
        </p:nvSpPr>
        <p:spPr>
          <a:xfrm>
            <a:off x="8508987" y="3757335"/>
            <a:ext cx="3077497" cy="256988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70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0CA59-4127-14D9-7CAB-7B18D013CA31}"/>
              </a:ext>
            </a:extLst>
          </p:cNvPr>
          <p:cNvSpPr>
            <a:spLocks noGrp="1"/>
          </p:cNvSpPr>
          <p:nvPr>
            <p:ph type="title"/>
          </p:nvPr>
        </p:nvSpPr>
        <p:spPr>
          <a:xfrm>
            <a:off x="910146" y="604801"/>
            <a:ext cx="5071553" cy="1693899"/>
          </a:xfrm>
        </p:spPr>
        <p:txBody>
          <a:bodyPr>
            <a:normAutofit/>
          </a:bodyPr>
          <a:lstStyle/>
          <a:p>
            <a:pPr algn="ctr"/>
            <a:r>
              <a:rPr lang="en-GB" dirty="0"/>
              <a:t>But What Else make a hit song….</a:t>
            </a:r>
          </a:p>
        </p:txBody>
      </p:sp>
      <p:sp>
        <p:nvSpPr>
          <p:cNvPr id="3" name="Content Placeholder 2">
            <a:extLst>
              <a:ext uri="{FF2B5EF4-FFF2-40B4-BE49-F238E27FC236}">
                <a16:creationId xmlns:a16="http://schemas.microsoft.com/office/drawing/2014/main" id="{22D3D845-EAC8-22BB-38E4-A49DB8B3D523}"/>
              </a:ext>
            </a:extLst>
          </p:cNvPr>
          <p:cNvSpPr>
            <a:spLocks noGrp="1"/>
          </p:cNvSpPr>
          <p:nvPr>
            <p:ph idx="1"/>
          </p:nvPr>
        </p:nvSpPr>
        <p:spPr>
          <a:xfrm>
            <a:off x="481088" y="2298701"/>
            <a:ext cx="5776555" cy="3804662"/>
          </a:xfrm>
        </p:spPr>
        <p:txBody>
          <a:bodyPr anchor="ctr">
            <a:normAutofit/>
          </a:bodyPr>
          <a:lstStyle/>
          <a:p>
            <a:pPr algn="ctr">
              <a:lnSpc>
                <a:spcPct val="90000"/>
              </a:lnSpc>
            </a:pPr>
            <a:r>
              <a:rPr lang="en-GB" sz="1600" b="0" dirty="0"/>
              <a:t>Hypothesis 1: Recent years have a greater energy difference than later years.</a:t>
            </a:r>
          </a:p>
          <a:p>
            <a:pPr algn="ctr">
              <a:lnSpc>
                <a:spcPct val="90000"/>
              </a:lnSpc>
            </a:pPr>
            <a:endParaRPr lang="en-GB" sz="1600" b="0" dirty="0"/>
          </a:p>
          <a:p>
            <a:pPr algn="ctr">
              <a:lnSpc>
                <a:spcPct val="90000"/>
              </a:lnSpc>
            </a:pPr>
            <a:r>
              <a:rPr lang="en-GB" sz="1600" b="0" dirty="0"/>
              <a:t>Hypothesis 2: </a:t>
            </a:r>
            <a:r>
              <a:rPr lang="en-GB" sz="1600" b="0" dirty="0" err="1"/>
              <a:t>Speechiness</a:t>
            </a:r>
            <a:r>
              <a:rPr lang="en-GB" sz="1600" b="0" dirty="0"/>
              <a:t> does not influence the popularity of a song. </a:t>
            </a:r>
          </a:p>
          <a:p>
            <a:pPr algn="ctr">
              <a:lnSpc>
                <a:spcPct val="90000"/>
              </a:lnSpc>
            </a:pPr>
            <a:endParaRPr lang="en-GB" sz="1600" b="0" dirty="0"/>
          </a:p>
          <a:p>
            <a:pPr algn="ctr">
              <a:lnSpc>
                <a:spcPct val="90000"/>
              </a:lnSpc>
            </a:pPr>
            <a:r>
              <a:rPr lang="en-GB" sz="1600" b="0" dirty="0"/>
              <a:t>Hypothesis 3: There is a direct correlation between “energy” and “danceability” features.</a:t>
            </a:r>
          </a:p>
          <a:p>
            <a:pPr algn="ctr">
              <a:lnSpc>
                <a:spcPct val="90000"/>
              </a:lnSpc>
            </a:pPr>
            <a:endParaRPr lang="en-GB" sz="1600" b="0" dirty="0"/>
          </a:p>
          <a:p>
            <a:pPr algn="ctr">
              <a:lnSpc>
                <a:spcPct val="90000"/>
              </a:lnSpc>
            </a:pPr>
            <a:r>
              <a:rPr lang="en-GB" sz="1600" b="0" dirty="0"/>
              <a:t>Hypothesis 4: The number of followers an artist has an impact on their position in the top 50 (2022 only)</a:t>
            </a:r>
          </a:p>
          <a:p>
            <a:pPr algn="ctr">
              <a:lnSpc>
                <a:spcPct val="90000"/>
              </a:lnSpc>
            </a:pPr>
            <a:endParaRPr lang="en-GB" sz="1600" b="0" dirty="0"/>
          </a:p>
        </p:txBody>
      </p:sp>
      <p:sp>
        <p:nvSpPr>
          <p:cNvPr id="12" name="Freeform: Shape 11">
            <a:extLst>
              <a:ext uri="{FF2B5EF4-FFF2-40B4-BE49-F238E27FC236}">
                <a16:creationId xmlns:a16="http://schemas.microsoft.com/office/drawing/2014/main" id="{759E7E4E-81AC-4FFE-A96F-B398ED3E9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307066" y="796793"/>
            <a:ext cx="5689735" cy="511795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BFD6B65-6A90-4C50-9533-D82D69013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379954" y="821227"/>
            <a:ext cx="5689735" cy="511795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Picture 4">
            <a:extLst>
              <a:ext uri="{FF2B5EF4-FFF2-40B4-BE49-F238E27FC236}">
                <a16:creationId xmlns:a16="http://schemas.microsoft.com/office/drawing/2014/main" id="{D84D3EE0-9C39-EA0D-EB1C-2B690859F016}"/>
              </a:ext>
            </a:extLst>
          </p:cNvPr>
          <p:cNvPicPr>
            <a:picLocks noChangeAspect="1"/>
          </p:cNvPicPr>
          <p:nvPr/>
        </p:nvPicPr>
        <p:blipFill>
          <a:blip r:embed="rId2"/>
          <a:stretch>
            <a:fillRect/>
          </a:stretch>
        </p:blipFill>
        <p:spPr>
          <a:xfrm>
            <a:off x="7374283" y="1398840"/>
            <a:ext cx="3976204" cy="3976204"/>
          </a:xfrm>
          <a:prstGeom prst="rect">
            <a:avLst/>
          </a:prstGeom>
        </p:spPr>
      </p:pic>
    </p:spTree>
    <p:extLst>
      <p:ext uri="{BB962C8B-B14F-4D97-AF65-F5344CB8AC3E}">
        <p14:creationId xmlns:p14="http://schemas.microsoft.com/office/powerpoint/2010/main" val="410307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4" name="Title 3">
            <a:extLst>
              <a:ext uri="{FF2B5EF4-FFF2-40B4-BE49-F238E27FC236}">
                <a16:creationId xmlns:a16="http://schemas.microsoft.com/office/drawing/2014/main" id="{F1FA1E87-6005-6C05-25F2-209681E5B57E}"/>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1: Recent years have a greater energy difference than later years.</a:t>
            </a:r>
            <a:br>
              <a:rPr lang="en-US" sz="4800"/>
            </a:br>
            <a:endParaRPr lang="en-US" sz="4800"/>
          </a:p>
        </p:txBody>
      </p:sp>
      <p:sp>
        <p:nvSpPr>
          <p:cNvPr id="5" name="Text Placeholder 4">
            <a:extLst>
              <a:ext uri="{FF2B5EF4-FFF2-40B4-BE49-F238E27FC236}">
                <a16:creationId xmlns:a16="http://schemas.microsoft.com/office/drawing/2014/main" id="{D00D391C-A32C-D4AB-1866-59D5302304EA}"/>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Pricilla</a:t>
            </a:r>
          </a:p>
        </p:txBody>
      </p:sp>
      <p:pic>
        <p:nvPicPr>
          <p:cNvPr id="2" name="Picture 1">
            <a:extLst>
              <a:ext uri="{FF2B5EF4-FFF2-40B4-BE49-F238E27FC236}">
                <a16:creationId xmlns:a16="http://schemas.microsoft.com/office/drawing/2014/main" id="{4EE3C253-2B17-61E5-ACD4-78C773295381}"/>
              </a:ext>
            </a:extLst>
          </p:cNvPr>
          <p:cNvPicPr>
            <a:picLocks noChangeAspect="1"/>
          </p:cNvPicPr>
          <p:nvPr/>
        </p:nvPicPr>
        <p:blipFill>
          <a:blip r:embed="rId2">
            <a:clrChange>
              <a:clrFrom>
                <a:srgbClr val="C7C6FF"/>
              </a:clrFrom>
              <a:clrTo>
                <a:srgbClr val="C7C6FF">
                  <a:alpha val="0"/>
                </a:srgbClr>
              </a:clrTo>
            </a:clrChange>
          </a:blip>
          <a:stretch>
            <a:fillRect/>
          </a:stretch>
        </p:blipFill>
        <p:spPr>
          <a:xfrm>
            <a:off x="0" y="141888"/>
            <a:ext cx="2132585" cy="2132585"/>
          </a:xfrm>
          <a:prstGeom prst="rect">
            <a:avLst/>
          </a:prstGeom>
        </p:spPr>
      </p:pic>
    </p:spTree>
    <p:extLst>
      <p:ext uri="{BB962C8B-B14F-4D97-AF65-F5344CB8AC3E}">
        <p14:creationId xmlns:p14="http://schemas.microsoft.com/office/powerpoint/2010/main" val="3535125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295D3C4-0636-AC49-7322-98883418CA7E}"/>
              </a:ext>
            </a:extLst>
          </p:cNvPr>
          <p:cNvSpPr>
            <a:spLocks noGrp="1"/>
          </p:cNvSpPr>
          <p:nvPr>
            <p:ph type="title"/>
          </p:nvPr>
        </p:nvSpPr>
        <p:spPr>
          <a:xfrm>
            <a:off x="8151549" y="1407381"/>
            <a:ext cx="3330106" cy="2904121"/>
          </a:xfrm>
        </p:spPr>
        <p:txBody>
          <a:bodyPr vert="horz" lIns="91440" tIns="45720" rIns="91440" bIns="45720" rtlCol="0" anchor="ctr">
            <a:normAutofit/>
          </a:bodyPr>
          <a:lstStyle/>
          <a:p>
            <a:r>
              <a:rPr lang="en-US" sz="4800" dirty="0"/>
              <a:t>Energy Distribution</a:t>
            </a:r>
          </a:p>
        </p:txBody>
      </p:sp>
      <p:sp>
        <p:nvSpPr>
          <p:cNvPr id="3" name="Text Placeholder 2">
            <a:extLst>
              <a:ext uri="{FF2B5EF4-FFF2-40B4-BE49-F238E27FC236}">
                <a16:creationId xmlns:a16="http://schemas.microsoft.com/office/drawing/2014/main" id="{F4940F28-1737-DC2C-2C45-C14F293ABABA}"/>
              </a:ext>
            </a:extLst>
          </p:cNvPr>
          <p:cNvSpPr>
            <a:spLocks noGrp="1"/>
          </p:cNvSpPr>
          <p:nvPr>
            <p:ph type="body" idx="1"/>
          </p:nvPr>
        </p:nvSpPr>
        <p:spPr>
          <a:xfrm>
            <a:off x="8151549" y="5300330"/>
            <a:ext cx="3825572" cy="1314479"/>
          </a:xfrm>
        </p:spPr>
        <p:txBody>
          <a:bodyPr vert="horz" lIns="91440" tIns="45720" rIns="91440" bIns="45720" rtlCol="0" anchor="t">
            <a:normAutofit lnSpcReduction="10000"/>
          </a:bodyPr>
          <a:lstStyle/>
          <a:p>
            <a:r>
              <a:rPr lang="en-US" sz="1800" dirty="0">
                <a:solidFill>
                  <a:schemeClr val="tx1"/>
                </a:solidFill>
              </a:rPr>
              <a:t>This shows a wide spread of energy values across each year. </a:t>
            </a:r>
          </a:p>
          <a:p>
            <a:r>
              <a:rPr lang="en-US" sz="1800" dirty="0">
                <a:solidFill>
                  <a:schemeClr val="tx1"/>
                </a:solidFill>
              </a:rPr>
              <a:t>There is minimal correlation</a:t>
            </a:r>
          </a:p>
        </p:txBody>
      </p:sp>
      <p:pic>
        <p:nvPicPr>
          <p:cNvPr id="5" name="Picture 4" descr="Chart, scatter chart&#10;&#10;Description automatically generated">
            <a:extLst>
              <a:ext uri="{FF2B5EF4-FFF2-40B4-BE49-F238E27FC236}">
                <a16:creationId xmlns:a16="http://schemas.microsoft.com/office/drawing/2014/main" id="{90FBB49E-3BAD-1EB6-859D-EB34D5795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185" y="528228"/>
            <a:ext cx="5670723" cy="5742505"/>
          </a:xfrm>
          <a:prstGeom prst="rect">
            <a:avLst/>
          </a:prstGeom>
        </p:spPr>
      </p:pic>
      <p:sp>
        <p:nvSpPr>
          <p:cNvPr id="20" name="Freeform: Shape 19">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13660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6" name="Rectangle 15">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646C6CE-72A6-48A2-BAA1-A9BD9AE02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21080" y="0"/>
            <a:ext cx="7070920"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91907" y="958118"/>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8EE8A2-3260-6C35-A324-F7F4E166B198}"/>
              </a:ext>
            </a:extLst>
          </p:cNvPr>
          <p:cNvSpPr>
            <a:spLocks noGrp="1"/>
          </p:cNvSpPr>
          <p:nvPr>
            <p:ph type="title"/>
          </p:nvPr>
        </p:nvSpPr>
        <p:spPr>
          <a:xfrm>
            <a:off x="1258725" y="1210509"/>
            <a:ext cx="3270121" cy="3273427"/>
          </a:xfrm>
        </p:spPr>
        <p:txBody>
          <a:bodyPr vert="horz" lIns="91440" tIns="45720" rIns="91440" bIns="45720" rtlCol="0" anchor="ctr">
            <a:normAutofit/>
          </a:bodyPr>
          <a:lstStyle/>
          <a:p>
            <a:r>
              <a:rPr lang="en-US" sz="1800" b="0" dirty="0">
                <a:latin typeface="+mn-lt"/>
              </a:rPr>
              <a:t>In the outliers graph, we can see that there is a high variability of the energy values and all the outliers are lower values.</a:t>
            </a:r>
            <a:br>
              <a:rPr lang="en-US" sz="1800" b="0" dirty="0">
                <a:latin typeface="+mn-lt"/>
              </a:rPr>
            </a:br>
            <a:br>
              <a:rPr lang="en-US" sz="1800" b="0" dirty="0">
                <a:latin typeface="+mn-lt"/>
              </a:rPr>
            </a:br>
            <a:r>
              <a:rPr lang="en-US" sz="1800" b="0" dirty="0">
                <a:latin typeface="+mn-lt"/>
              </a:rPr>
              <a:t>  The averages from the last 10 years range from 0.609460 to 0.736550.</a:t>
            </a:r>
          </a:p>
        </p:txBody>
      </p:sp>
      <p:sp>
        <p:nvSpPr>
          <p:cNvPr id="3" name="Text Placeholder 2">
            <a:extLst>
              <a:ext uri="{FF2B5EF4-FFF2-40B4-BE49-F238E27FC236}">
                <a16:creationId xmlns:a16="http://schemas.microsoft.com/office/drawing/2014/main" id="{70517DB2-15F1-12B6-C578-F5F9EF4CA583}"/>
              </a:ext>
            </a:extLst>
          </p:cNvPr>
          <p:cNvSpPr>
            <a:spLocks noGrp="1"/>
          </p:cNvSpPr>
          <p:nvPr>
            <p:ph type="body" idx="1"/>
          </p:nvPr>
        </p:nvSpPr>
        <p:spPr>
          <a:xfrm>
            <a:off x="937697" y="5037068"/>
            <a:ext cx="3530519" cy="1144391"/>
          </a:xfrm>
        </p:spPr>
        <p:txBody>
          <a:bodyPr vert="horz" lIns="91440" tIns="45720" rIns="91440" bIns="45720" rtlCol="0" anchor="ctr">
            <a:normAutofit/>
          </a:bodyPr>
          <a:lstStyle/>
          <a:p>
            <a:r>
              <a:rPr lang="en-US" sz="4400" dirty="0">
                <a:solidFill>
                  <a:schemeClr val="tx1"/>
                </a:solidFill>
                <a:latin typeface="+mj-lt"/>
              </a:rPr>
              <a:t>Outliers Graph</a:t>
            </a:r>
          </a:p>
        </p:txBody>
      </p:sp>
      <p:sp>
        <p:nvSpPr>
          <p:cNvPr id="22" name="Freeform: Shape 21">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7159" y="912857"/>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7" name="Picture 6" descr="Chart, box and whisker chart&#10;&#10;Description automatically generated">
            <a:extLst>
              <a:ext uri="{FF2B5EF4-FFF2-40B4-BE49-F238E27FC236}">
                <a16:creationId xmlns:a16="http://schemas.microsoft.com/office/drawing/2014/main" id="{86B4C630-9095-584D-B96E-71E947BB9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877" y="895699"/>
            <a:ext cx="6039627" cy="5071603"/>
          </a:xfrm>
          <a:prstGeom prst="rect">
            <a:avLst/>
          </a:prstGeom>
        </p:spPr>
      </p:pic>
    </p:spTree>
    <p:extLst>
      <p:ext uri="{BB962C8B-B14F-4D97-AF65-F5344CB8AC3E}">
        <p14:creationId xmlns:p14="http://schemas.microsoft.com/office/powerpoint/2010/main" val="207096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AC69801-2B0B-1C15-390F-A44D1A5EF81C}"/>
              </a:ext>
            </a:extLst>
          </p:cNvPr>
          <p:cNvSpPr>
            <a:spLocks noGrp="1"/>
          </p:cNvSpPr>
          <p:nvPr>
            <p:ph type="title"/>
          </p:nvPr>
        </p:nvSpPr>
        <p:spPr>
          <a:xfrm>
            <a:off x="1172814" y="1378226"/>
            <a:ext cx="3363687" cy="654855"/>
          </a:xfrm>
        </p:spPr>
        <p:txBody>
          <a:bodyPr vert="horz" lIns="91440" tIns="45720" rIns="91440" bIns="45720" rtlCol="0" anchor="b">
            <a:normAutofit fontScale="90000"/>
          </a:bodyPr>
          <a:lstStyle/>
          <a:p>
            <a:r>
              <a:rPr lang="en-US" sz="3600" dirty="0"/>
              <a:t>Energy Rating over time</a:t>
            </a:r>
          </a:p>
        </p:txBody>
      </p:sp>
      <p:sp>
        <p:nvSpPr>
          <p:cNvPr id="3" name="Text Placeholder 2">
            <a:extLst>
              <a:ext uri="{FF2B5EF4-FFF2-40B4-BE49-F238E27FC236}">
                <a16:creationId xmlns:a16="http://schemas.microsoft.com/office/drawing/2014/main" id="{DDCAA9B1-8147-F5D1-86A6-6508B1D2CFA4}"/>
              </a:ext>
            </a:extLst>
          </p:cNvPr>
          <p:cNvSpPr>
            <a:spLocks noGrp="1"/>
          </p:cNvSpPr>
          <p:nvPr>
            <p:ph type="body" idx="1"/>
          </p:nvPr>
        </p:nvSpPr>
        <p:spPr>
          <a:xfrm>
            <a:off x="1160568" y="2186900"/>
            <a:ext cx="3363687" cy="3233240"/>
          </a:xfrm>
        </p:spPr>
        <p:txBody>
          <a:bodyPr vert="horz" lIns="91440" tIns="45720" rIns="91440" bIns="45720" rtlCol="0" anchor="t">
            <a:normAutofit fontScale="70000" lnSpcReduction="20000"/>
          </a:bodyPr>
          <a:lstStyle/>
          <a:p>
            <a:r>
              <a:rPr lang="en-US" b="0" dirty="0">
                <a:solidFill>
                  <a:schemeClr val="tx1"/>
                </a:solidFill>
              </a:rPr>
              <a:t>The bar chart shows graphically the averages of the last 10 years. </a:t>
            </a:r>
          </a:p>
          <a:p>
            <a:r>
              <a:rPr lang="en-US" b="0" dirty="0">
                <a:solidFill>
                  <a:schemeClr val="tx1"/>
                </a:solidFill>
              </a:rPr>
              <a:t>It shows that the average of the energy value of the songs in the top 100 in the last years is lower than it was in 2012.</a:t>
            </a:r>
          </a:p>
          <a:p>
            <a:r>
              <a:rPr lang="en-US" b="0" dirty="0">
                <a:solidFill>
                  <a:schemeClr val="tx1"/>
                </a:solidFill>
              </a:rPr>
              <a:t>In 2020, the average reached its lowest value</a:t>
            </a:r>
          </a:p>
        </p:txBody>
      </p:sp>
      <p:pic>
        <p:nvPicPr>
          <p:cNvPr id="5" name="Picture 4" descr="Chart, bar chart, histogram&#10;&#10;Description automatically generated">
            <a:extLst>
              <a:ext uri="{FF2B5EF4-FFF2-40B4-BE49-F238E27FC236}">
                <a16:creationId xmlns:a16="http://schemas.microsoft.com/office/drawing/2014/main" id="{6DB03218-75F6-7CDF-B311-76AA0E930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648" y="882930"/>
            <a:ext cx="6085217" cy="4868174"/>
          </a:xfrm>
          <a:prstGeom prst="rect">
            <a:avLst/>
          </a:prstGeom>
        </p:spPr>
      </p:pic>
    </p:spTree>
    <p:extLst>
      <p:ext uri="{BB962C8B-B14F-4D97-AF65-F5344CB8AC3E}">
        <p14:creationId xmlns:p14="http://schemas.microsoft.com/office/powerpoint/2010/main" val="203301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47B6F-4BE9-1AFD-6145-508E724F5074}"/>
              </a:ext>
            </a:extLst>
          </p:cNvPr>
          <p:cNvSpPr>
            <a:spLocks noGrp="1"/>
          </p:cNvSpPr>
          <p:nvPr>
            <p:ph type="title"/>
          </p:nvPr>
        </p:nvSpPr>
        <p:spPr/>
        <p:txBody>
          <a:bodyPr/>
          <a:lstStyle/>
          <a:p>
            <a:r>
              <a:rPr lang="en-GB" dirty="0"/>
              <a:t>Energy Conclusion</a:t>
            </a:r>
          </a:p>
        </p:txBody>
      </p:sp>
      <p:sp>
        <p:nvSpPr>
          <p:cNvPr id="5" name="Text Placeholder 4">
            <a:extLst>
              <a:ext uri="{FF2B5EF4-FFF2-40B4-BE49-F238E27FC236}">
                <a16:creationId xmlns:a16="http://schemas.microsoft.com/office/drawing/2014/main" id="{3A29462D-2946-1CB3-3A28-A6D07024FF45}"/>
              </a:ext>
            </a:extLst>
          </p:cNvPr>
          <p:cNvSpPr>
            <a:spLocks noGrp="1"/>
          </p:cNvSpPr>
          <p:nvPr>
            <p:ph type="body" idx="1"/>
          </p:nvPr>
        </p:nvSpPr>
        <p:spPr/>
        <p:txBody>
          <a:bodyPr/>
          <a:lstStyle/>
          <a:p>
            <a:r>
              <a:rPr lang="en-GB" dirty="0"/>
              <a:t>Conclusion</a:t>
            </a:r>
          </a:p>
        </p:txBody>
      </p:sp>
      <p:sp>
        <p:nvSpPr>
          <p:cNvPr id="6" name="Content Placeholder 5">
            <a:extLst>
              <a:ext uri="{FF2B5EF4-FFF2-40B4-BE49-F238E27FC236}">
                <a16:creationId xmlns:a16="http://schemas.microsoft.com/office/drawing/2014/main" id="{3375C3A2-F6AB-5DF7-159B-DF1FDF55EDFE}"/>
              </a:ext>
            </a:extLst>
          </p:cNvPr>
          <p:cNvSpPr>
            <a:spLocks noGrp="1"/>
          </p:cNvSpPr>
          <p:nvPr>
            <p:ph sz="half" idx="2"/>
          </p:nvPr>
        </p:nvSpPr>
        <p:spPr/>
        <p:txBody>
          <a:bodyPr>
            <a:normAutofit fontScale="55000" lnSpcReduction="20000"/>
          </a:bodyPr>
          <a:lstStyle/>
          <a:p>
            <a:r>
              <a:rPr lang="en-US" b="0" dirty="0"/>
              <a:t>The energy value is not related to a song’s popularity. </a:t>
            </a:r>
          </a:p>
          <a:p>
            <a:r>
              <a:rPr lang="en-US" b="0" dirty="0"/>
              <a:t>In the top 100 over the years we can find songs with high and low values of energy. </a:t>
            </a:r>
          </a:p>
          <a:p>
            <a:endParaRPr lang="en-US" b="0" dirty="0"/>
          </a:p>
          <a:p>
            <a:r>
              <a:rPr lang="en-US" b="0" dirty="0"/>
              <a:t>Over the last 10 years, the average of the energy value of the songs decreased.</a:t>
            </a:r>
          </a:p>
          <a:p>
            <a:r>
              <a:rPr lang="en-US" b="0" dirty="0"/>
              <a:t>    </a:t>
            </a:r>
          </a:p>
          <a:p>
            <a:r>
              <a:rPr lang="en-US" b="0" dirty="0"/>
              <a:t>In 2020, the average of the energy value of the top 100 was the lowest and the max value was also the lowest on the last 10 years.</a:t>
            </a:r>
            <a:endParaRPr lang="en-GB" b="0" dirty="0"/>
          </a:p>
        </p:txBody>
      </p:sp>
      <p:sp>
        <p:nvSpPr>
          <p:cNvPr id="7" name="Text Placeholder 6">
            <a:extLst>
              <a:ext uri="{FF2B5EF4-FFF2-40B4-BE49-F238E27FC236}">
                <a16:creationId xmlns:a16="http://schemas.microsoft.com/office/drawing/2014/main" id="{18262E06-590F-FCD6-3010-BCBF13CB9CC7}"/>
              </a:ext>
            </a:extLst>
          </p:cNvPr>
          <p:cNvSpPr>
            <a:spLocks noGrp="1"/>
          </p:cNvSpPr>
          <p:nvPr>
            <p:ph type="body" sz="quarter" idx="3"/>
          </p:nvPr>
        </p:nvSpPr>
        <p:spPr/>
        <p:txBody>
          <a:bodyPr/>
          <a:lstStyle/>
          <a:p>
            <a:r>
              <a:rPr lang="en-GB" dirty="0"/>
              <a:t>Recommendation</a:t>
            </a:r>
          </a:p>
        </p:txBody>
      </p:sp>
      <p:sp>
        <p:nvSpPr>
          <p:cNvPr id="8" name="Content Placeholder 7">
            <a:extLst>
              <a:ext uri="{FF2B5EF4-FFF2-40B4-BE49-F238E27FC236}">
                <a16:creationId xmlns:a16="http://schemas.microsoft.com/office/drawing/2014/main" id="{1BC814FC-32B2-AFFB-3416-A591515D7B63}"/>
              </a:ext>
            </a:extLst>
          </p:cNvPr>
          <p:cNvSpPr>
            <a:spLocks noGrp="1"/>
          </p:cNvSpPr>
          <p:nvPr>
            <p:ph sz="quarter" idx="4"/>
          </p:nvPr>
        </p:nvSpPr>
        <p:spPr/>
        <p:txBody>
          <a:bodyPr>
            <a:noAutofit/>
          </a:bodyPr>
          <a:lstStyle/>
          <a:p>
            <a:pPr algn="ctr"/>
            <a:r>
              <a:rPr lang="en-US" sz="3500" b="0" dirty="0"/>
              <a:t>If our clients want to place their song on the top 100 should aim to create a song with an energy value of at least 0.60</a:t>
            </a:r>
            <a:endParaRPr lang="en-GB" sz="3500" b="0" dirty="0"/>
          </a:p>
        </p:txBody>
      </p:sp>
    </p:spTree>
    <p:extLst>
      <p:ext uri="{BB962C8B-B14F-4D97-AF65-F5344CB8AC3E}">
        <p14:creationId xmlns:p14="http://schemas.microsoft.com/office/powerpoint/2010/main" val="413896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13B311A7-6CE9-0A2C-E748-8AB38D604781}"/>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2: Speechiness does not influence the popularity of a song. </a:t>
            </a:r>
            <a:br>
              <a:rPr lang="en-US" sz="4800"/>
            </a:br>
            <a:endParaRPr lang="en-US" sz="4800"/>
          </a:p>
        </p:txBody>
      </p:sp>
      <p:sp>
        <p:nvSpPr>
          <p:cNvPr id="3" name="Text Placeholder 2">
            <a:extLst>
              <a:ext uri="{FF2B5EF4-FFF2-40B4-BE49-F238E27FC236}">
                <a16:creationId xmlns:a16="http://schemas.microsoft.com/office/drawing/2014/main" id="{244E7966-34AB-DDEC-F722-986AA3D13FEE}"/>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Lucie</a:t>
            </a:r>
          </a:p>
        </p:txBody>
      </p:sp>
      <p:pic>
        <p:nvPicPr>
          <p:cNvPr id="4" name="Picture 3">
            <a:extLst>
              <a:ext uri="{FF2B5EF4-FFF2-40B4-BE49-F238E27FC236}">
                <a16:creationId xmlns:a16="http://schemas.microsoft.com/office/drawing/2014/main" id="{28A14AF7-C4D6-1964-9200-A1A182A36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796155" y="4016351"/>
            <a:ext cx="3235275" cy="3235275"/>
          </a:xfrm>
          <a:prstGeom prst="rect">
            <a:avLst/>
          </a:prstGeom>
        </p:spPr>
      </p:pic>
    </p:spTree>
    <p:extLst>
      <p:ext uri="{BB962C8B-B14F-4D97-AF65-F5344CB8AC3E}">
        <p14:creationId xmlns:p14="http://schemas.microsoft.com/office/powerpoint/2010/main" val="85611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2A0BBF-F618-4664-2D35-555060FB4092}"/>
              </a:ext>
            </a:extLst>
          </p:cNvPr>
          <p:cNvPicPr>
            <a:picLocks noChangeAspect="1"/>
          </p:cNvPicPr>
          <p:nvPr/>
        </p:nvPicPr>
        <p:blipFill rotWithShape="1">
          <a:blip r:embed="rId2"/>
          <a:srcRect t="4295" r="2" b="5530"/>
          <a:stretch/>
        </p:blipFill>
        <p:spPr>
          <a:xfrm>
            <a:off x="456628" y="527514"/>
            <a:ext cx="6539979" cy="5802972"/>
          </a:xfrm>
          <a:custGeom>
            <a:avLst/>
            <a:gdLst/>
            <a:ahLst/>
            <a:cxnLst/>
            <a:rect l="l" t="t" r="r" b="b"/>
            <a:pathLst>
              <a:path w="7503702" h="6405387">
                <a:moveTo>
                  <a:pt x="526155" y="35"/>
                </a:moveTo>
                <a:cubicBezTo>
                  <a:pt x="696890" y="424"/>
                  <a:pt x="910822" y="4062"/>
                  <a:pt x="1101865" y="9135"/>
                </a:cubicBezTo>
                <a:lnTo>
                  <a:pt x="6538681" y="39665"/>
                </a:lnTo>
                <a:lnTo>
                  <a:pt x="7503702" y="68449"/>
                </a:lnTo>
                <a:lnTo>
                  <a:pt x="7503702" y="6373015"/>
                </a:lnTo>
                <a:lnTo>
                  <a:pt x="7349407" y="6372590"/>
                </a:lnTo>
                <a:cubicBezTo>
                  <a:pt x="5503660" y="6369608"/>
                  <a:pt x="2945004" y="6405387"/>
                  <a:pt x="1220576" y="6405387"/>
                </a:cubicBezTo>
                <a:cubicBezTo>
                  <a:pt x="732036" y="6374856"/>
                  <a:pt x="383078" y="6405388"/>
                  <a:pt x="48079" y="6374856"/>
                </a:cubicBezTo>
                <a:cubicBezTo>
                  <a:pt x="-54281" y="4308922"/>
                  <a:pt x="24815" y="1433916"/>
                  <a:pt x="117871" y="131259"/>
                </a:cubicBezTo>
                <a:cubicBezTo>
                  <a:pt x="125872" y="-28778"/>
                  <a:pt x="119241" y="23587"/>
                  <a:pt x="279761" y="3233"/>
                </a:cubicBezTo>
                <a:cubicBezTo>
                  <a:pt x="336825" y="737"/>
                  <a:pt x="423715" y="-199"/>
                  <a:pt x="526155" y="35"/>
                </a:cubicBezTo>
                <a:close/>
              </a:path>
            </a:pathLst>
          </a:custGeom>
        </p:spPr>
      </p:pic>
      <p:sp>
        <p:nvSpPr>
          <p:cNvPr id="15" name="Freeform: Shape 14">
            <a:extLst>
              <a:ext uri="{FF2B5EF4-FFF2-40B4-BE49-F238E27FC236}">
                <a16:creationId xmlns:a16="http://schemas.microsoft.com/office/drawing/2014/main" id="{99B7B539-E79B-44C5-8319-9CE01F87F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625" y="518378"/>
            <a:ext cx="6539978" cy="5802971"/>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F7AE4B-9747-4033-A691-63FD7B89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09820" y="974489"/>
            <a:ext cx="5081278" cy="2363876"/>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741" h="837403">
                <a:moveTo>
                  <a:pt x="616922" y="713064"/>
                </a:moveTo>
                <a:cubicBezTo>
                  <a:pt x="762304" y="719329"/>
                  <a:pt x="1000887" y="725688"/>
                  <a:pt x="1164018" y="711636"/>
                </a:cubicBezTo>
                <a:cubicBezTo>
                  <a:pt x="1327149" y="697584"/>
                  <a:pt x="1510650" y="723647"/>
                  <a:pt x="1595711" y="628754"/>
                </a:cubicBezTo>
                <a:cubicBezTo>
                  <a:pt x="1680773" y="533861"/>
                  <a:pt x="1786020" y="373543"/>
                  <a:pt x="1674387" y="142276"/>
                </a:cubicBezTo>
                <a:cubicBezTo>
                  <a:pt x="1607083" y="7214"/>
                  <a:pt x="993699" y="7418"/>
                  <a:pt x="721925" y="1516"/>
                </a:cubicBezTo>
                <a:cubicBezTo>
                  <a:pt x="450151" y="-4386"/>
                  <a:pt x="145668" y="2365"/>
                  <a:pt x="43741" y="106863"/>
                </a:cubicBezTo>
                <a:cubicBezTo>
                  <a:pt x="-58186" y="211361"/>
                  <a:pt x="40754" y="528159"/>
                  <a:pt x="110364" y="628502"/>
                </a:cubicBezTo>
                <a:cubicBezTo>
                  <a:pt x="179974" y="728845"/>
                  <a:pt x="415302" y="708922"/>
                  <a:pt x="461403" y="708922"/>
                </a:cubicBezTo>
                <a:cubicBezTo>
                  <a:pt x="497262" y="793797"/>
                  <a:pt x="576077" y="833355"/>
                  <a:pt x="634344" y="837403"/>
                </a:cubicBezTo>
                <a:cubicBezTo>
                  <a:pt x="624272" y="819480"/>
                  <a:pt x="621082" y="807406"/>
                  <a:pt x="616463" y="789973"/>
                </a:cubicBezTo>
                <a:cubicBezTo>
                  <a:pt x="606610" y="760826"/>
                  <a:pt x="616922" y="713064"/>
                  <a:pt x="616922" y="71306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1662831-81A7-D229-2BF8-069AB0400896}"/>
              </a:ext>
            </a:extLst>
          </p:cNvPr>
          <p:cNvSpPr>
            <a:spLocks noGrp="1"/>
          </p:cNvSpPr>
          <p:nvPr>
            <p:ph type="title"/>
          </p:nvPr>
        </p:nvSpPr>
        <p:spPr>
          <a:xfrm>
            <a:off x="6869912" y="1178891"/>
            <a:ext cx="4621048" cy="1678899"/>
          </a:xfrm>
        </p:spPr>
        <p:txBody>
          <a:bodyPr>
            <a:normAutofit/>
          </a:bodyPr>
          <a:lstStyle/>
          <a:p>
            <a:pPr algn="ctr"/>
            <a:r>
              <a:rPr lang="en-GB" dirty="0"/>
              <a:t>Spotify Wrapped</a:t>
            </a:r>
            <a:endParaRPr lang="en-GB"/>
          </a:p>
        </p:txBody>
      </p:sp>
      <p:sp>
        <p:nvSpPr>
          <p:cNvPr id="19" name="Freeform: Shape 18">
            <a:extLst>
              <a:ext uri="{FF2B5EF4-FFF2-40B4-BE49-F238E27FC236}">
                <a16:creationId xmlns:a16="http://schemas.microsoft.com/office/drawing/2014/main" id="{3DE94331-B9BD-4D14-A13A-2868661FB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2887" y="926489"/>
            <a:ext cx="5081278" cy="2363876"/>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741" h="837403">
                <a:moveTo>
                  <a:pt x="616922" y="713064"/>
                </a:moveTo>
                <a:cubicBezTo>
                  <a:pt x="762304" y="719329"/>
                  <a:pt x="1000887" y="725688"/>
                  <a:pt x="1164018" y="711636"/>
                </a:cubicBezTo>
                <a:cubicBezTo>
                  <a:pt x="1327149" y="697584"/>
                  <a:pt x="1510650" y="723647"/>
                  <a:pt x="1595711" y="628754"/>
                </a:cubicBezTo>
                <a:cubicBezTo>
                  <a:pt x="1680773" y="533861"/>
                  <a:pt x="1786020" y="373543"/>
                  <a:pt x="1674387" y="142276"/>
                </a:cubicBezTo>
                <a:cubicBezTo>
                  <a:pt x="1607083" y="7214"/>
                  <a:pt x="993699" y="7418"/>
                  <a:pt x="721925" y="1516"/>
                </a:cubicBezTo>
                <a:cubicBezTo>
                  <a:pt x="450151" y="-4386"/>
                  <a:pt x="145668" y="2365"/>
                  <a:pt x="43741" y="106863"/>
                </a:cubicBezTo>
                <a:cubicBezTo>
                  <a:pt x="-58186" y="211361"/>
                  <a:pt x="40754" y="528159"/>
                  <a:pt x="110364" y="628502"/>
                </a:cubicBezTo>
                <a:cubicBezTo>
                  <a:pt x="179974" y="728845"/>
                  <a:pt x="415302" y="708922"/>
                  <a:pt x="461403" y="708922"/>
                </a:cubicBezTo>
                <a:cubicBezTo>
                  <a:pt x="497262" y="793797"/>
                  <a:pt x="576077" y="833355"/>
                  <a:pt x="634344" y="837403"/>
                </a:cubicBezTo>
                <a:cubicBezTo>
                  <a:pt x="624272" y="819480"/>
                  <a:pt x="621082" y="807406"/>
                  <a:pt x="616463" y="789973"/>
                </a:cubicBezTo>
                <a:cubicBezTo>
                  <a:pt x="606610" y="760826"/>
                  <a:pt x="616922" y="713064"/>
                  <a:pt x="616922" y="713064"/>
                </a:cubicBezTo>
                <a:close/>
              </a:path>
            </a:pathLst>
          </a:custGeom>
          <a:noFill/>
          <a:ln w="19050" cap="flat">
            <a:solidFill>
              <a:schemeClr val="tx1"/>
            </a:solidFill>
            <a:prstDash val="solid"/>
            <a:miter/>
          </a:ln>
        </p:spPr>
        <p:txBody>
          <a:bodyPr rtlCol="0" anchor="ctr"/>
          <a:lstStyle/>
          <a:p>
            <a:endParaRPr lang="en-US"/>
          </a:p>
        </p:txBody>
      </p:sp>
      <p:sp>
        <p:nvSpPr>
          <p:cNvPr id="6" name="Content Placeholder 5">
            <a:extLst>
              <a:ext uri="{FF2B5EF4-FFF2-40B4-BE49-F238E27FC236}">
                <a16:creationId xmlns:a16="http://schemas.microsoft.com/office/drawing/2014/main" id="{50310248-C012-8FEF-545D-59BC3BEEB03F}"/>
              </a:ext>
            </a:extLst>
          </p:cNvPr>
          <p:cNvSpPr>
            <a:spLocks noGrp="1"/>
          </p:cNvSpPr>
          <p:nvPr>
            <p:ph idx="1"/>
          </p:nvPr>
        </p:nvSpPr>
        <p:spPr>
          <a:xfrm>
            <a:off x="7670799" y="3542767"/>
            <a:ext cx="3847009" cy="2839418"/>
          </a:xfrm>
        </p:spPr>
        <p:txBody>
          <a:bodyPr>
            <a:normAutofit/>
          </a:bodyPr>
          <a:lstStyle/>
          <a:p>
            <a:pPr algn="ctr">
              <a:lnSpc>
                <a:spcPct val="90000"/>
              </a:lnSpc>
            </a:pPr>
            <a:r>
              <a:rPr lang="en-GB" b="0"/>
              <a:t>Every year Spotify release its data analysis regarding the most played, highest trending songs for the year</a:t>
            </a:r>
          </a:p>
        </p:txBody>
      </p:sp>
    </p:spTree>
    <p:extLst>
      <p:ext uri="{BB962C8B-B14F-4D97-AF65-F5344CB8AC3E}">
        <p14:creationId xmlns:p14="http://schemas.microsoft.com/office/powerpoint/2010/main" val="682882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909C7F-B74A-BB70-CDCB-94D0B5CE561B}"/>
              </a:ext>
            </a:extLst>
          </p:cNvPr>
          <p:cNvSpPr>
            <a:spLocks noGrp="1"/>
          </p:cNvSpPr>
          <p:nvPr>
            <p:ph type="title"/>
          </p:nvPr>
        </p:nvSpPr>
        <p:spPr/>
        <p:txBody>
          <a:bodyPr/>
          <a:lstStyle/>
          <a:p>
            <a:r>
              <a:rPr lang="en-GB" dirty="0"/>
              <a:t>What is </a:t>
            </a:r>
            <a:r>
              <a:rPr lang="en-GB" sz="4800" dirty="0" err="1"/>
              <a:t>Speechiness</a:t>
            </a:r>
            <a:r>
              <a:rPr lang="en-GB" sz="4800" dirty="0"/>
              <a:t>?</a:t>
            </a:r>
            <a:r>
              <a:rPr lang="en-GB" dirty="0"/>
              <a:t> </a:t>
            </a:r>
          </a:p>
        </p:txBody>
      </p:sp>
      <p:sp>
        <p:nvSpPr>
          <p:cNvPr id="5" name="Content Placeholder 4">
            <a:extLst>
              <a:ext uri="{FF2B5EF4-FFF2-40B4-BE49-F238E27FC236}">
                <a16:creationId xmlns:a16="http://schemas.microsoft.com/office/drawing/2014/main" id="{E72BE9FD-68DE-DB6A-AA0E-A7F00F236339}"/>
              </a:ext>
            </a:extLst>
          </p:cNvPr>
          <p:cNvSpPr>
            <a:spLocks noGrp="1"/>
          </p:cNvSpPr>
          <p:nvPr>
            <p:ph idx="1"/>
          </p:nvPr>
        </p:nvSpPr>
        <p:spPr>
          <a:xfrm>
            <a:off x="2062936" y="1875052"/>
            <a:ext cx="8248649" cy="6824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62500" lnSpcReduction="20000"/>
          </a:bodyPr>
          <a:lstStyle/>
          <a:p>
            <a:pPr algn="ctr"/>
            <a:r>
              <a:rPr lang="en-US" b="0" dirty="0" err="1">
                <a:solidFill>
                  <a:sysClr val="windowText" lastClr="000000"/>
                </a:solidFill>
              </a:rPr>
              <a:t>Speechiness</a:t>
            </a:r>
            <a:r>
              <a:rPr lang="en-US" b="0" dirty="0">
                <a:solidFill>
                  <a:sysClr val="windowText" lastClr="000000"/>
                </a:solidFill>
              </a:rPr>
              <a:t> - The higher the value the more spoken word the song contains</a:t>
            </a:r>
            <a:endParaRPr lang="en-GB" b="0" dirty="0">
              <a:solidFill>
                <a:sysClr val="windowText" lastClr="000000"/>
              </a:solidFill>
            </a:endParaRPr>
          </a:p>
        </p:txBody>
      </p:sp>
      <p:sp>
        <p:nvSpPr>
          <p:cNvPr id="8" name="TextBox 7">
            <a:extLst>
              <a:ext uri="{FF2B5EF4-FFF2-40B4-BE49-F238E27FC236}">
                <a16:creationId xmlns:a16="http://schemas.microsoft.com/office/drawing/2014/main" id="{235422A5-03A2-84D5-D6F6-530496484119}"/>
              </a:ext>
            </a:extLst>
          </p:cNvPr>
          <p:cNvSpPr txBox="1"/>
          <p:nvPr/>
        </p:nvSpPr>
        <p:spPr>
          <a:xfrm>
            <a:off x="695325" y="3061588"/>
            <a:ext cx="5014811" cy="923330"/>
          </a:xfrm>
          <a:prstGeom prst="rect">
            <a:avLst/>
          </a:prstGeom>
          <a:noFill/>
        </p:spPr>
        <p:txBody>
          <a:bodyPr wrap="square">
            <a:spAutoFit/>
          </a:bodyPr>
          <a:lstStyle/>
          <a:p>
            <a:r>
              <a:rPr lang="en-US" dirty="0"/>
              <a:t>The song with the highest </a:t>
            </a:r>
            <a:r>
              <a:rPr lang="en-US" dirty="0" err="1"/>
              <a:t>speechiness</a:t>
            </a:r>
            <a:r>
              <a:rPr lang="en-US" dirty="0"/>
              <a:t> was Yes Indeed </a:t>
            </a:r>
          </a:p>
          <a:p>
            <a:r>
              <a:rPr lang="en-US" dirty="0"/>
              <a:t>by Lil Baby in 2018 at No.14</a:t>
            </a:r>
          </a:p>
        </p:txBody>
      </p:sp>
      <p:sp>
        <p:nvSpPr>
          <p:cNvPr id="10" name="TextBox 9">
            <a:extLst>
              <a:ext uri="{FF2B5EF4-FFF2-40B4-BE49-F238E27FC236}">
                <a16:creationId xmlns:a16="http://schemas.microsoft.com/office/drawing/2014/main" id="{F153451F-DEB4-B115-6984-7CAE9D2CD0A8}"/>
              </a:ext>
            </a:extLst>
          </p:cNvPr>
          <p:cNvSpPr txBox="1"/>
          <p:nvPr/>
        </p:nvSpPr>
        <p:spPr>
          <a:xfrm>
            <a:off x="6481865" y="3029780"/>
            <a:ext cx="5014809" cy="923330"/>
          </a:xfrm>
          <a:prstGeom prst="rect">
            <a:avLst/>
          </a:prstGeom>
          <a:noFill/>
        </p:spPr>
        <p:txBody>
          <a:bodyPr wrap="square">
            <a:spAutoFit/>
          </a:bodyPr>
          <a:lstStyle/>
          <a:p>
            <a:r>
              <a:rPr lang="en-US" dirty="0"/>
              <a:t>The song with the lowest </a:t>
            </a:r>
            <a:r>
              <a:rPr lang="en-US" dirty="0" err="1"/>
              <a:t>speechiness</a:t>
            </a:r>
            <a:r>
              <a:rPr lang="en-US" dirty="0"/>
              <a:t> was Perfect </a:t>
            </a:r>
          </a:p>
          <a:p>
            <a:r>
              <a:rPr lang="en-US" dirty="0"/>
              <a:t>by Ed Sheeran in 2017 at No.10</a:t>
            </a:r>
            <a:endParaRPr lang="en-GB" dirty="0"/>
          </a:p>
        </p:txBody>
      </p:sp>
      <p:pic>
        <p:nvPicPr>
          <p:cNvPr id="12" name="Picture 11">
            <a:extLst>
              <a:ext uri="{FF2B5EF4-FFF2-40B4-BE49-F238E27FC236}">
                <a16:creationId xmlns:a16="http://schemas.microsoft.com/office/drawing/2014/main" id="{1B1C3049-A8B6-7563-6B56-4AF6EE6C728D}"/>
              </a:ext>
            </a:extLst>
          </p:cNvPr>
          <p:cNvPicPr>
            <a:picLocks noChangeAspect="1"/>
          </p:cNvPicPr>
          <p:nvPr/>
        </p:nvPicPr>
        <p:blipFill>
          <a:blip r:embed="rId2"/>
          <a:stretch>
            <a:fillRect/>
          </a:stretch>
        </p:blipFill>
        <p:spPr>
          <a:xfrm>
            <a:off x="3357309" y="4105951"/>
            <a:ext cx="1876559" cy="1876559"/>
          </a:xfrm>
          <a:prstGeom prst="rect">
            <a:avLst/>
          </a:prstGeom>
        </p:spPr>
      </p:pic>
      <p:sp>
        <p:nvSpPr>
          <p:cNvPr id="14" name="TextBox 13">
            <a:extLst>
              <a:ext uri="{FF2B5EF4-FFF2-40B4-BE49-F238E27FC236}">
                <a16:creationId xmlns:a16="http://schemas.microsoft.com/office/drawing/2014/main" id="{766C8003-1FF6-1A81-A1EB-6D4E386C01C6}"/>
              </a:ext>
            </a:extLst>
          </p:cNvPr>
          <p:cNvSpPr txBox="1"/>
          <p:nvPr/>
        </p:nvSpPr>
        <p:spPr>
          <a:xfrm>
            <a:off x="695325" y="4993035"/>
            <a:ext cx="2057400" cy="954107"/>
          </a:xfrm>
          <a:prstGeom prst="rect">
            <a:avLst/>
          </a:prstGeom>
          <a:noFill/>
        </p:spPr>
        <p:txBody>
          <a:bodyPr wrap="square">
            <a:spAutoFit/>
          </a:bodyPr>
          <a:lstStyle/>
          <a:p>
            <a:r>
              <a:rPr lang="en-GB" sz="1400" dirty="0"/>
              <a:t> </a:t>
            </a:r>
            <a:r>
              <a:rPr lang="en-GB" sz="1400" dirty="0">
                <a:hlinkClick r:id="rId3"/>
              </a:rPr>
              <a:t>https://open.spotify.com/track/6vN77lE9LK6HP2DewaN6HZ</a:t>
            </a:r>
            <a:r>
              <a:rPr lang="en-GB" sz="1400" dirty="0"/>
              <a:t> </a:t>
            </a:r>
          </a:p>
        </p:txBody>
      </p:sp>
      <p:pic>
        <p:nvPicPr>
          <p:cNvPr id="15" name="Picture 14">
            <a:extLst>
              <a:ext uri="{FF2B5EF4-FFF2-40B4-BE49-F238E27FC236}">
                <a16:creationId xmlns:a16="http://schemas.microsoft.com/office/drawing/2014/main" id="{322A8159-6636-9450-2E6B-08D9D7D89D03}"/>
              </a:ext>
            </a:extLst>
          </p:cNvPr>
          <p:cNvPicPr>
            <a:picLocks noChangeAspect="1"/>
          </p:cNvPicPr>
          <p:nvPr/>
        </p:nvPicPr>
        <p:blipFill>
          <a:blip r:embed="rId4"/>
          <a:stretch>
            <a:fillRect/>
          </a:stretch>
        </p:blipFill>
        <p:spPr>
          <a:xfrm>
            <a:off x="9539219" y="4175913"/>
            <a:ext cx="1876559" cy="1876559"/>
          </a:xfrm>
          <a:prstGeom prst="rect">
            <a:avLst/>
          </a:prstGeom>
        </p:spPr>
      </p:pic>
      <p:sp>
        <p:nvSpPr>
          <p:cNvPr id="17" name="TextBox 16">
            <a:extLst>
              <a:ext uri="{FF2B5EF4-FFF2-40B4-BE49-F238E27FC236}">
                <a16:creationId xmlns:a16="http://schemas.microsoft.com/office/drawing/2014/main" id="{8D83ED9A-EC28-D72F-E326-8540A69E343A}"/>
              </a:ext>
            </a:extLst>
          </p:cNvPr>
          <p:cNvSpPr txBox="1"/>
          <p:nvPr/>
        </p:nvSpPr>
        <p:spPr>
          <a:xfrm>
            <a:off x="6481865" y="5098365"/>
            <a:ext cx="2228850" cy="954107"/>
          </a:xfrm>
          <a:prstGeom prst="rect">
            <a:avLst/>
          </a:prstGeom>
          <a:noFill/>
        </p:spPr>
        <p:txBody>
          <a:bodyPr wrap="square">
            <a:spAutoFit/>
          </a:bodyPr>
          <a:lstStyle/>
          <a:p>
            <a:r>
              <a:rPr lang="en-GB" sz="1400" dirty="0">
                <a:hlinkClick r:id="rId5"/>
              </a:rPr>
              <a:t>https://open.spotify.com/track/0tgVpDi06FyKpA1z0VMD4v?si=556be056e14e48c6</a:t>
            </a:r>
            <a:r>
              <a:rPr lang="en-GB" sz="1400" dirty="0"/>
              <a:t> </a:t>
            </a:r>
          </a:p>
        </p:txBody>
      </p:sp>
    </p:spTree>
    <p:extLst>
      <p:ext uri="{BB962C8B-B14F-4D97-AF65-F5344CB8AC3E}">
        <p14:creationId xmlns:p14="http://schemas.microsoft.com/office/powerpoint/2010/main" val="297911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4CB53F1-A286-9EF6-E3C1-7B2687927BFB}"/>
              </a:ext>
            </a:extLst>
          </p:cNvPr>
          <p:cNvSpPr>
            <a:spLocks noGrp="1"/>
          </p:cNvSpPr>
          <p:nvPr>
            <p:ph type="title"/>
          </p:nvPr>
        </p:nvSpPr>
        <p:spPr>
          <a:xfrm>
            <a:off x="1172814" y="1378226"/>
            <a:ext cx="3363687" cy="1588710"/>
          </a:xfrm>
        </p:spPr>
        <p:txBody>
          <a:bodyPr vert="horz" lIns="91440" tIns="45720" rIns="91440" bIns="45720" rtlCol="0" anchor="b">
            <a:normAutofit/>
          </a:bodyPr>
          <a:lstStyle/>
          <a:p>
            <a:pPr algn="ctr"/>
            <a:r>
              <a:rPr lang="en-US" dirty="0" err="1"/>
              <a:t>Speechiness</a:t>
            </a:r>
            <a:r>
              <a:rPr lang="en-US" dirty="0"/>
              <a:t> Correlation</a:t>
            </a:r>
          </a:p>
        </p:txBody>
      </p:sp>
      <p:pic>
        <p:nvPicPr>
          <p:cNvPr id="5" name="Content Placeholder 4" descr="Chart, scatter chart&#10;&#10;Description automatically generated">
            <a:extLst>
              <a:ext uri="{FF2B5EF4-FFF2-40B4-BE49-F238E27FC236}">
                <a16:creationId xmlns:a16="http://schemas.microsoft.com/office/drawing/2014/main" id="{1E5CF8B9-D0F7-F8F9-0D87-41927FDA7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648" y="1237691"/>
            <a:ext cx="6085217" cy="4382618"/>
          </a:xfrm>
          <a:prstGeom prst="rect">
            <a:avLst/>
          </a:prstGeom>
        </p:spPr>
      </p:pic>
      <p:sp>
        <p:nvSpPr>
          <p:cNvPr id="7" name="TextBox 6">
            <a:extLst>
              <a:ext uri="{FF2B5EF4-FFF2-40B4-BE49-F238E27FC236}">
                <a16:creationId xmlns:a16="http://schemas.microsoft.com/office/drawing/2014/main" id="{3AB542A6-C26B-E725-B3D8-2A0EC77BD92B}"/>
              </a:ext>
            </a:extLst>
          </p:cNvPr>
          <p:cNvSpPr txBox="1"/>
          <p:nvPr/>
        </p:nvSpPr>
        <p:spPr>
          <a:xfrm>
            <a:off x="1247238" y="3153706"/>
            <a:ext cx="3363687" cy="1323439"/>
          </a:xfrm>
          <a:prstGeom prst="rect">
            <a:avLst/>
          </a:prstGeom>
          <a:noFill/>
        </p:spPr>
        <p:txBody>
          <a:bodyPr wrap="square">
            <a:spAutoFit/>
          </a:bodyPr>
          <a:lstStyle/>
          <a:p>
            <a:pPr algn="ctr"/>
            <a:r>
              <a:rPr lang="en-US" sz="1600" dirty="0"/>
              <a:t>The </a:t>
            </a:r>
            <a:r>
              <a:rPr lang="en-US" sz="1600" dirty="0" err="1"/>
              <a:t>r-value</a:t>
            </a:r>
            <a:r>
              <a:rPr lang="en-US" sz="1600" dirty="0"/>
              <a:t> is: 0.003053302093949737</a:t>
            </a:r>
          </a:p>
          <a:p>
            <a:pPr algn="ctr"/>
            <a:endParaRPr lang="en-US" sz="1600" dirty="0"/>
          </a:p>
          <a:p>
            <a:pPr algn="ctr"/>
            <a:r>
              <a:rPr lang="en-US" sz="1600" dirty="0"/>
              <a:t>The correlation between both factors is 0.06</a:t>
            </a:r>
            <a:endParaRPr lang="en-GB" sz="1600" dirty="0"/>
          </a:p>
        </p:txBody>
      </p:sp>
      <p:sp>
        <p:nvSpPr>
          <p:cNvPr id="8" name="TextBox 7">
            <a:extLst>
              <a:ext uri="{FF2B5EF4-FFF2-40B4-BE49-F238E27FC236}">
                <a16:creationId xmlns:a16="http://schemas.microsoft.com/office/drawing/2014/main" id="{26968CCB-987B-FC92-004B-200F6C62162B}"/>
              </a:ext>
            </a:extLst>
          </p:cNvPr>
          <p:cNvSpPr txBox="1"/>
          <p:nvPr/>
        </p:nvSpPr>
        <p:spPr>
          <a:xfrm>
            <a:off x="1247237" y="4819546"/>
            <a:ext cx="336368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sz="1600" dirty="0"/>
              <a:t>There is a very low correlation between the two factors </a:t>
            </a:r>
            <a:endParaRPr lang="en-GB" sz="1600" dirty="0"/>
          </a:p>
        </p:txBody>
      </p:sp>
    </p:spTree>
    <p:extLst>
      <p:ext uri="{BB962C8B-B14F-4D97-AF65-F5344CB8AC3E}">
        <p14:creationId xmlns:p14="http://schemas.microsoft.com/office/powerpoint/2010/main" val="426507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642D-7C22-CEBD-C0E1-4AF53522E47A}"/>
              </a:ext>
            </a:extLst>
          </p:cNvPr>
          <p:cNvSpPr>
            <a:spLocks noGrp="1"/>
          </p:cNvSpPr>
          <p:nvPr>
            <p:ph type="title"/>
          </p:nvPr>
        </p:nvSpPr>
        <p:spPr/>
        <p:txBody>
          <a:bodyPr/>
          <a:lstStyle/>
          <a:p>
            <a:r>
              <a:rPr lang="en-US" dirty="0" err="1"/>
              <a:t>Speechiness</a:t>
            </a:r>
            <a:r>
              <a:rPr lang="en-US" dirty="0"/>
              <a:t> Correlation – Top 10 </a:t>
            </a:r>
            <a:endParaRPr lang="en-GB" dirty="0"/>
          </a:p>
        </p:txBody>
      </p:sp>
      <p:pic>
        <p:nvPicPr>
          <p:cNvPr id="5" name="Content Placeholder 4" descr="Chart, scatter chart&#10;&#10;Description automatically generated">
            <a:extLst>
              <a:ext uri="{FF2B5EF4-FFF2-40B4-BE49-F238E27FC236}">
                <a16:creationId xmlns:a16="http://schemas.microsoft.com/office/drawing/2014/main" id="{7630A516-A7A7-B988-D44A-4A0091470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885" y="2036871"/>
            <a:ext cx="5205337" cy="3748922"/>
          </a:xfrm>
        </p:spPr>
      </p:pic>
      <p:sp>
        <p:nvSpPr>
          <p:cNvPr id="7" name="TextBox 6">
            <a:extLst>
              <a:ext uri="{FF2B5EF4-FFF2-40B4-BE49-F238E27FC236}">
                <a16:creationId xmlns:a16="http://schemas.microsoft.com/office/drawing/2014/main" id="{09505C55-44B4-5FCF-B744-FEC90DAA6A5A}"/>
              </a:ext>
            </a:extLst>
          </p:cNvPr>
          <p:cNvSpPr txBox="1"/>
          <p:nvPr/>
        </p:nvSpPr>
        <p:spPr>
          <a:xfrm>
            <a:off x="6488819" y="1972340"/>
            <a:ext cx="5035106" cy="1938992"/>
          </a:xfrm>
          <a:prstGeom prst="rect">
            <a:avLst/>
          </a:prstGeom>
          <a:noFill/>
        </p:spPr>
        <p:txBody>
          <a:bodyPr wrap="square">
            <a:spAutoFit/>
          </a:bodyPr>
          <a:lstStyle/>
          <a:p>
            <a:pPr algn="ctr"/>
            <a:r>
              <a:rPr lang="en-US" sz="2400" dirty="0"/>
              <a:t>The </a:t>
            </a:r>
            <a:r>
              <a:rPr lang="en-US" sz="2400" dirty="0" err="1"/>
              <a:t>r-value</a:t>
            </a:r>
            <a:r>
              <a:rPr lang="en-US" sz="2400" dirty="0"/>
              <a:t> is: 0.030076461345042268</a:t>
            </a:r>
          </a:p>
          <a:p>
            <a:pPr algn="ctr"/>
            <a:endParaRPr lang="en-US" sz="2400" dirty="0"/>
          </a:p>
          <a:p>
            <a:pPr algn="ctr"/>
            <a:r>
              <a:rPr lang="en-US" sz="2400" dirty="0"/>
              <a:t>The correlation between both factors is -0.17</a:t>
            </a:r>
            <a:endParaRPr lang="en-GB" sz="2400" dirty="0"/>
          </a:p>
        </p:txBody>
      </p:sp>
      <p:sp>
        <p:nvSpPr>
          <p:cNvPr id="8" name="TextBox 7">
            <a:extLst>
              <a:ext uri="{FF2B5EF4-FFF2-40B4-BE49-F238E27FC236}">
                <a16:creationId xmlns:a16="http://schemas.microsoft.com/office/drawing/2014/main" id="{9DA4A401-411E-0E79-FB9A-CD1946C009F3}"/>
              </a:ext>
            </a:extLst>
          </p:cNvPr>
          <p:cNvSpPr txBox="1"/>
          <p:nvPr/>
        </p:nvSpPr>
        <p:spPr>
          <a:xfrm>
            <a:off x="6978835" y="4297776"/>
            <a:ext cx="4374964" cy="175432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dirty="0"/>
              <a:t>When only looking at the top 10 songs the r value is higher but still doesn’t show any meaningful correlation</a:t>
            </a:r>
          </a:p>
          <a:p>
            <a:pPr algn="ctr"/>
            <a:endParaRPr lang="en-US" dirty="0"/>
          </a:p>
          <a:p>
            <a:pPr algn="ctr"/>
            <a:r>
              <a:rPr lang="en-US" dirty="0"/>
              <a:t>There is some evidence suggesting there is a minor negative correlation  </a:t>
            </a:r>
            <a:endParaRPr lang="en-GB" dirty="0"/>
          </a:p>
        </p:txBody>
      </p:sp>
    </p:spTree>
    <p:extLst>
      <p:ext uri="{BB962C8B-B14F-4D97-AF65-F5344CB8AC3E}">
        <p14:creationId xmlns:p14="http://schemas.microsoft.com/office/powerpoint/2010/main" val="3510362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216737-1398-D957-4B34-D4725E7EC1CB}"/>
              </a:ext>
            </a:extLst>
          </p:cNvPr>
          <p:cNvSpPr>
            <a:spLocks noGrp="1"/>
          </p:cNvSpPr>
          <p:nvPr>
            <p:ph type="title"/>
          </p:nvPr>
        </p:nvSpPr>
        <p:spPr>
          <a:xfrm>
            <a:off x="6758082" y="1242646"/>
            <a:ext cx="4299123" cy="1528689"/>
          </a:xfrm>
        </p:spPr>
        <p:txBody>
          <a:bodyPr>
            <a:normAutofit/>
          </a:bodyPr>
          <a:lstStyle/>
          <a:p>
            <a:pPr algn="ctr"/>
            <a:r>
              <a:rPr lang="en-GB" dirty="0" err="1"/>
              <a:t>Speechiness</a:t>
            </a:r>
            <a:r>
              <a:rPr lang="en-GB" dirty="0"/>
              <a:t> over time</a:t>
            </a:r>
          </a:p>
        </p:txBody>
      </p:sp>
      <p:pic>
        <p:nvPicPr>
          <p:cNvPr id="4" name="Picture 3" descr="Chart&#10;&#10;Description automatically generated">
            <a:extLst>
              <a:ext uri="{FF2B5EF4-FFF2-40B4-BE49-F238E27FC236}">
                <a16:creationId xmlns:a16="http://schemas.microsoft.com/office/drawing/2014/main" id="{CA029DE6-80FE-3BFC-2D68-D32F79AA7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1493547"/>
            <a:ext cx="5309237" cy="3765224"/>
          </a:xfrm>
          <a:prstGeom prst="rect">
            <a:avLst/>
          </a:prstGeom>
        </p:spPr>
      </p:pic>
      <p:sp>
        <p:nvSpPr>
          <p:cNvPr id="3" name="Content Placeholder 2">
            <a:extLst>
              <a:ext uri="{FF2B5EF4-FFF2-40B4-BE49-F238E27FC236}">
                <a16:creationId xmlns:a16="http://schemas.microsoft.com/office/drawing/2014/main" id="{B067AF35-6955-F44F-84FC-19BAFE469153}"/>
              </a:ext>
            </a:extLst>
          </p:cNvPr>
          <p:cNvSpPr>
            <a:spLocks noGrp="1"/>
          </p:cNvSpPr>
          <p:nvPr>
            <p:ph idx="1"/>
          </p:nvPr>
        </p:nvSpPr>
        <p:spPr>
          <a:xfrm>
            <a:off x="7024529" y="2818229"/>
            <a:ext cx="3802935" cy="2977008"/>
          </a:xfrm>
        </p:spPr>
        <p:txBody>
          <a:bodyPr>
            <a:normAutofit/>
          </a:bodyPr>
          <a:lstStyle/>
          <a:p>
            <a:pPr algn="ctr"/>
            <a:r>
              <a:rPr lang="en-GB" sz="1800" b="0" dirty="0" err="1"/>
              <a:t>Speechiness</a:t>
            </a:r>
            <a:r>
              <a:rPr lang="en-GB" sz="1800" b="0" dirty="0"/>
              <a:t> has been decreasing over the last 5 years </a:t>
            </a:r>
          </a:p>
          <a:p>
            <a:pPr algn="ctr"/>
            <a:r>
              <a:rPr lang="en-GB" sz="1800" b="0" dirty="0"/>
              <a:t>There was a peak in 2016 but the value in 2022 was 0.05</a:t>
            </a:r>
          </a:p>
        </p:txBody>
      </p:sp>
      <p:sp>
        <p:nvSpPr>
          <p:cNvPr id="19" name="Freeform: Shape 12">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7146243-345E-4F05-DAAB-736757BBBA49}"/>
              </a:ext>
            </a:extLst>
          </p:cNvPr>
          <p:cNvSpPr txBox="1"/>
          <p:nvPr/>
        </p:nvSpPr>
        <p:spPr>
          <a:xfrm>
            <a:off x="7358617" y="4303019"/>
            <a:ext cx="3363687" cy="132343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sz="1600" dirty="0"/>
              <a:t>The last 3 years have shown a low Mean </a:t>
            </a:r>
            <a:r>
              <a:rPr lang="en-US" sz="1600" dirty="0" err="1"/>
              <a:t>Speechiness</a:t>
            </a:r>
            <a:r>
              <a:rPr lang="en-US" sz="1600" dirty="0"/>
              <a:t> suggesting that the more popular songs in those years did not include a high proportion of spoken word.  </a:t>
            </a:r>
            <a:endParaRPr lang="en-GB" sz="1600" dirty="0"/>
          </a:p>
        </p:txBody>
      </p:sp>
    </p:spTree>
    <p:extLst>
      <p:ext uri="{BB962C8B-B14F-4D97-AF65-F5344CB8AC3E}">
        <p14:creationId xmlns:p14="http://schemas.microsoft.com/office/powerpoint/2010/main" val="1751684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922E96-DF1D-CCB9-23CA-9B636924FD8D}"/>
              </a:ext>
            </a:extLst>
          </p:cNvPr>
          <p:cNvSpPr>
            <a:spLocks noGrp="1"/>
          </p:cNvSpPr>
          <p:nvPr>
            <p:ph type="title"/>
          </p:nvPr>
        </p:nvSpPr>
        <p:spPr>
          <a:xfrm>
            <a:off x="6758082" y="1242646"/>
            <a:ext cx="4299123" cy="1528689"/>
          </a:xfrm>
        </p:spPr>
        <p:txBody>
          <a:bodyPr>
            <a:normAutofit/>
          </a:bodyPr>
          <a:lstStyle/>
          <a:p>
            <a:pPr algn="ctr"/>
            <a:r>
              <a:rPr lang="en-GB" dirty="0"/>
              <a:t>More on </a:t>
            </a:r>
            <a:r>
              <a:rPr lang="en-GB" dirty="0" err="1"/>
              <a:t>Speechiness</a:t>
            </a:r>
            <a:endParaRPr lang="en-GB" dirty="0"/>
          </a:p>
        </p:txBody>
      </p:sp>
      <p:pic>
        <p:nvPicPr>
          <p:cNvPr id="5" name="Content Placeholder 4" descr="Icon&#10;&#10;Description automatically generated">
            <a:extLst>
              <a:ext uri="{FF2B5EF4-FFF2-40B4-BE49-F238E27FC236}">
                <a16:creationId xmlns:a16="http://schemas.microsoft.com/office/drawing/2014/main" id="{986F3D66-D641-8035-D96A-33FB54FB6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85" y="214077"/>
            <a:ext cx="4231408" cy="3000846"/>
          </a:xfrm>
          <a:prstGeom prst="rect">
            <a:avLst/>
          </a:prstGeom>
        </p:spPr>
      </p:pic>
      <p:pic>
        <p:nvPicPr>
          <p:cNvPr id="9" name="Content Placeholder 8" descr="Box and whisker chart&#10;&#10;Description automatically generated">
            <a:extLst>
              <a:ext uri="{FF2B5EF4-FFF2-40B4-BE49-F238E27FC236}">
                <a16:creationId xmlns:a16="http://schemas.microsoft.com/office/drawing/2014/main" id="{CFA68DE4-D47B-F400-C7B8-AD442C491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97" y="3480322"/>
            <a:ext cx="3698584" cy="3214923"/>
          </a:xfrm>
          <a:prstGeom prst="rect">
            <a:avLst/>
          </a:prstGeom>
        </p:spPr>
      </p:pic>
      <p:sp>
        <p:nvSpPr>
          <p:cNvPr id="22" name="Content Placeholder 21">
            <a:extLst>
              <a:ext uri="{FF2B5EF4-FFF2-40B4-BE49-F238E27FC236}">
                <a16:creationId xmlns:a16="http://schemas.microsoft.com/office/drawing/2014/main" id="{F1B408B6-BF41-2BC4-F072-42BDD229DE89}"/>
              </a:ext>
            </a:extLst>
          </p:cNvPr>
          <p:cNvSpPr>
            <a:spLocks noGrp="1"/>
          </p:cNvSpPr>
          <p:nvPr>
            <p:ph idx="1"/>
          </p:nvPr>
        </p:nvSpPr>
        <p:spPr>
          <a:xfrm>
            <a:off x="7024529" y="2818229"/>
            <a:ext cx="3802935" cy="2977008"/>
          </a:xfrm>
        </p:spPr>
        <p:txBody>
          <a:bodyPr>
            <a:normAutofit fontScale="70000" lnSpcReduction="20000"/>
          </a:bodyPr>
          <a:lstStyle/>
          <a:p>
            <a:pPr algn="ctr"/>
            <a:r>
              <a:rPr lang="en-US" b="0" dirty="0" err="1"/>
              <a:t>Speechiness</a:t>
            </a:r>
            <a:r>
              <a:rPr lang="en-US" b="0" dirty="0"/>
              <a:t> is lowest on the 1 to 20 top tracks than 81-100 tracks</a:t>
            </a:r>
          </a:p>
          <a:p>
            <a:pPr algn="ctr"/>
            <a:endParaRPr lang="en-US" b="0" dirty="0"/>
          </a:p>
          <a:p>
            <a:pPr algn="ctr"/>
            <a:r>
              <a:rPr lang="en-US" b="0" dirty="0">
                <a:solidFill>
                  <a:schemeClr val="accent1"/>
                </a:solidFill>
              </a:rPr>
              <a:t>However, there are lots of outliers for each bracket, so this is not a good use of the data to draw conclusions. </a:t>
            </a:r>
          </a:p>
        </p:txBody>
      </p:sp>
      <p:sp>
        <p:nvSpPr>
          <p:cNvPr id="29" name="Freeform: Shape 28">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7245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3" name="Rectangle 12">
            <a:extLst>
              <a:ext uri="{FF2B5EF4-FFF2-40B4-BE49-F238E27FC236}">
                <a16:creationId xmlns:a16="http://schemas.microsoft.com/office/drawing/2014/main" id="{57FDDC53-8DE6-4F4C-B6B4-4FA2A876C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AD053B-137E-47B4-997C-C91AE70CE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441932" y="958443"/>
            <a:ext cx="9361145" cy="4365520"/>
          </a:xfrm>
          <a:custGeom>
            <a:avLst/>
            <a:gdLst>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405213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3171"/>
              <a:gd name="connsiteX1" fmla="*/ 9719033 w 9735159"/>
              <a:gd name="connsiteY1" fmla="*/ 122134 h 4583171"/>
              <a:gd name="connsiteX2" fmla="*/ 9675361 w 9735159"/>
              <a:gd name="connsiteY2" fmla="*/ 1854278 h 4583171"/>
              <a:gd name="connsiteX3" fmla="*/ 9667887 w 9735159"/>
              <a:gd name="connsiteY3" fmla="*/ 4129680 h 4583171"/>
              <a:gd name="connsiteX4" fmla="*/ 9156509 w 9735159"/>
              <a:gd name="connsiteY4" fmla="*/ 4179051 h 4583171"/>
              <a:gd name="connsiteX5" fmla="*/ 8374371 w 9735159"/>
              <a:gd name="connsiteY5" fmla="*/ 4200672 h 4583171"/>
              <a:gd name="connsiteX6" fmla="*/ 7989742 w 9735159"/>
              <a:gd name="connsiteY6" fmla="*/ 4205904 h 4583171"/>
              <a:gd name="connsiteX7" fmla="*/ 7685624 w 9735159"/>
              <a:gd name="connsiteY7" fmla="*/ 4466489 h 4583171"/>
              <a:gd name="connsiteX8" fmla="*/ 7189698 w 9735159"/>
              <a:gd name="connsiteY8" fmla="*/ 4582555 h 4583171"/>
              <a:gd name="connsiteX9" fmla="*/ 7423142 w 9735159"/>
              <a:gd name="connsiteY9" fmla="*/ 4218401 h 4583171"/>
              <a:gd name="connsiteX10" fmla="*/ 7322085 w 9735159"/>
              <a:gd name="connsiteY10" fmla="*/ 4198994 h 4583171"/>
              <a:gd name="connsiteX11" fmla="*/ 5976239 w 9735159"/>
              <a:gd name="connsiteY11" fmla="*/ 4198994 h 4583171"/>
              <a:gd name="connsiteX12" fmla="*/ 5703149 w 9735159"/>
              <a:gd name="connsiteY12" fmla="*/ 4203217 h 4583171"/>
              <a:gd name="connsiteX13" fmla="*/ 204518 w 9735159"/>
              <a:gd name="connsiteY13" fmla="*/ 4241988 h 4583171"/>
              <a:gd name="connsiteX14" fmla="*/ 45709 w 9735159"/>
              <a:gd name="connsiteY14" fmla="*/ 2519688 h 4583171"/>
              <a:gd name="connsiteX15" fmla="*/ 0 w 9735159"/>
              <a:gd name="connsiteY15" fmla="*/ 105770 h 4583171"/>
              <a:gd name="connsiteX16" fmla="*/ 6334131 w 9735159"/>
              <a:gd name="connsiteY16" fmla="*/ 49746 h 4583171"/>
              <a:gd name="connsiteX17" fmla="*/ 8936301 w 9735159"/>
              <a:gd name="connsiteY17" fmla="*/ 9904 h 4583171"/>
              <a:gd name="connsiteX18" fmla="*/ 9439106 w 9735159"/>
              <a:gd name="connsiteY18" fmla="*/ 1 h 4583171"/>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23142 w 9735159"/>
              <a:gd name="connsiteY9" fmla="*/ 4218401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169685 w 9735159"/>
              <a:gd name="connsiteY10" fmla="*/ 4210283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29680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78"/>
              <a:gd name="connsiteX1" fmla="*/ 9719033 w 9735159"/>
              <a:gd name="connsiteY1" fmla="*/ 122134 h 4583178"/>
              <a:gd name="connsiteX2" fmla="*/ 9675361 w 9735159"/>
              <a:gd name="connsiteY2" fmla="*/ 1854278 h 4583178"/>
              <a:gd name="connsiteX3" fmla="*/ 9667887 w 9735159"/>
              <a:gd name="connsiteY3" fmla="*/ 4157902 h 4583178"/>
              <a:gd name="connsiteX4" fmla="*/ 9156509 w 9735159"/>
              <a:gd name="connsiteY4" fmla="*/ 4179051 h 4583178"/>
              <a:gd name="connsiteX5" fmla="*/ 8374371 w 9735159"/>
              <a:gd name="connsiteY5" fmla="*/ 4200672 h 4583178"/>
              <a:gd name="connsiteX6" fmla="*/ 7989742 w 9735159"/>
              <a:gd name="connsiteY6" fmla="*/ 4205904 h 4583178"/>
              <a:gd name="connsiteX7" fmla="*/ 7189698 w 9735159"/>
              <a:gd name="connsiteY7" fmla="*/ 4582555 h 4583178"/>
              <a:gd name="connsiteX8" fmla="*/ 7389118 w 9735159"/>
              <a:gd name="connsiteY8" fmla="*/ 4221461 h 4583178"/>
              <a:gd name="connsiteX9" fmla="*/ 7169685 w 9735159"/>
              <a:gd name="connsiteY9" fmla="*/ 4210283 h 4583178"/>
              <a:gd name="connsiteX10" fmla="*/ 5703149 w 9735159"/>
              <a:gd name="connsiteY10" fmla="*/ 4203217 h 4583178"/>
              <a:gd name="connsiteX11" fmla="*/ 204518 w 9735159"/>
              <a:gd name="connsiteY11" fmla="*/ 4241988 h 4583178"/>
              <a:gd name="connsiteX12" fmla="*/ 45709 w 9735159"/>
              <a:gd name="connsiteY12" fmla="*/ 2519688 h 4583178"/>
              <a:gd name="connsiteX13" fmla="*/ 0 w 9735159"/>
              <a:gd name="connsiteY13" fmla="*/ 105770 h 4583178"/>
              <a:gd name="connsiteX14" fmla="*/ 6334131 w 9735159"/>
              <a:gd name="connsiteY14" fmla="*/ 49746 h 4583178"/>
              <a:gd name="connsiteX15" fmla="*/ 8936301 w 9735159"/>
              <a:gd name="connsiteY15" fmla="*/ 9904 h 4583178"/>
              <a:gd name="connsiteX16" fmla="*/ 9439106 w 9735159"/>
              <a:gd name="connsiteY16" fmla="*/ 1 h 4583178"/>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204518 w 9702102"/>
              <a:gd name="connsiteY11" fmla="*/ 4245444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941688 w 9702102"/>
              <a:gd name="connsiteY10" fmla="*/ 4246430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52358 w 9715354"/>
              <a:gd name="connsiteY0" fmla="*/ 3457 h 4586634"/>
              <a:gd name="connsiteX1" fmla="*/ 9680769 w 9715354"/>
              <a:gd name="connsiteY1" fmla="*/ 99832 h 4586634"/>
              <a:gd name="connsiteX2" fmla="*/ 9688613 w 9715354"/>
              <a:gd name="connsiteY2" fmla="*/ 1857734 h 4586634"/>
              <a:gd name="connsiteX3" fmla="*/ 9681139 w 9715354"/>
              <a:gd name="connsiteY3" fmla="*/ 4161358 h 4586634"/>
              <a:gd name="connsiteX4" fmla="*/ 9169761 w 9715354"/>
              <a:gd name="connsiteY4" fmla="*/ 4182507 h 4586634"/>
              <a:gd name="connsiteX5" fmla="*/ 8387623 w 9715354"/>
              <a:gd name="connsiteY5" fmla="*/ 4204128 h 4586634"/>
              <a:gd name="connsiteX6" fmla="*/ 8002994 w 9715354"/>
              <a:gd name="connsiteY6" fmla="*/ 4209360 h 4586634"/>
              <a:gd name="connsiteX7" fmla="*/ 7202950 w 9715354"/>
              <a:gd name="connsiteY7" fmla="*/ 4586011 h 4586634"/>
              <a:gd name="connsiteX8" fmla="*/ 7402370 w 9715354"/>
              <a:gd name="connsiteY8" fmla="*/ 4224917 h 4586634"/>
              <a:gd name="connsiteX9" fmla="*/ 7182937 w 9715354"/>
              <a:gd name="connsiteY9" fmla="*/ 4213739 h 4586634"/>
              <a:gd name="connsiteX10" fmla="*/ 5954940 w 9715354"/>
              <a:gd name="connsiteY10" fmla="*/ 4246430 h 4586634"/>
              <a:gd name="connsiteX11" fmla="*/ 204518 w 9715354"/>
              <a:gd name="connsiteY11" fmla="*/ 4298452 h 4586634"/>
              <a:gd name="connsiteX12" fmla="*/ 58961 w 9715354"/>
              <a:gd name="connsiteY12" fmla="*/ 2523144 h 4586634"/>
              <a:gd name="connsiteX13" fmla="*/ 0 w 9715354"/>
              <a:gd name="connsiteY13" fmla="*/ 29712 h 4586634"/>
              <a:gd name="connsiteX14" fmla="*/ 6347383 w 9715354"/>
              <a:gd name="connsiteY14" fmla="*/ 53202 h 4586634"/>
              <a:gd name="connsiteX15" fmla="*/ 8949553 w 9715354"/>
              <a:gd name="connsiteY15" fmla="*/ 13360 h 4586634"/>
              <a:gd name="connsiteX16" fmla="*/ 9452358 w 9715354"/>
              <a:gd name="connsiteY16" fmla="*/ 3457 h 4586634"/>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530791 w 9793787"/>
              <a:gd name="connsiteY0" fmla="*/ 166219 h 4749355"/>
              <a:gd name="connsiteX1" fmla="*/ 9759202 w 9793787"/>
              <a:gd name="connsiteY1" fmla="*/ 262594 h 4749355"/>
              <a:gd name="connsiteX2" fmla="*/ 9767046 w 9793787"/>
              <a:gd name="connsiteY2" fmla="*/ 2020496 h 4749355"/>
              <a:gd name="connsiteX3" fmla="*/ 9759572 w 9793787"/>
              <a:gd name="connsiteY3" fmla="*/ 4324120 h 4749355"/>
              <a:gd name="connsiteX4" fmla="*/ 9248194 w 9793787"/>
              <a:gd name="connsiteY4" fmla="*/ 4345269 h 4749355"/>
              <a:gd name="connsiteX5" fmla="*/ 8466056 w 9793787"/>
              <a:gd name="connsiteY5" fmla="*/ 4366890 h 4749355"/>
              <a:gd name="connsiteX6" fmla="*/ 8081427 w 9793787"/>
              <a:gd name="connsiteY6" fmla="*/ 4372122 h 4749355"/>
              <a:gd name="connsiteX7" fmla="*/ 7281383 w 9793787"/>
              <a:gd name="connsiteY7" fmla="*/ 4748773 h 4749355"/>
              <a:gd name="connsiteX8" fmla="*/ 7451928 w 9793787"/>
              <a:gd name="connsiteY8" fmla="*/ 4368428 h 4749355"/>
              <a:gd name="connsiteX9" fmla="*/ 7261370 w 9793787"/>
              <a:gd name="connsiteY9" fmla="*/ 4376501 h 4749355"/>
              <a:gd name="connsiteX10" fmla="*/ 6033373 w 9793787"/>
              <a:gd name="connsiteY10" fmla="*/ 4409192 h 4749355"/>
              <a:gd name="connsiteX11" fmla="*/ 282951 w 9793787"/>
              <a:gd name="connsiteY11" fmla="*/ 4461214 h 4749355"/>
              <a:gd name="connsiteX12" fmla="*/ 137394 w 9793787"/>
              <a:gd name="connsiteY12" fmla="*/ 2685906 h 4749355"/>
              <a:gd name="connsiteX13" fmla="*/ 78433 w 9793787"/>
              <a:gd name="connsiteY13" fmla="*/ 192474 h 4749355"/>
              <a:gd name="connsiteX14" fmla="*/ 650812 w 9793787"/>
              <a:gd name="connsiteY14" fmla="*/ 172339 h 4749355"/>
              <a:gd name="connsiteX15" fmla="*/ 6425816 w 9793787"/>
              <a:gd name="connsiteY15" fmla="*/ 215964 h 4749355"/>
              <a:gd name="connsiteX16" fmla="*/ 9027986 w 9793787"/>
              <a:gd name="connsiteY16" fmla="*/ 176122 h 4749355"/>
              <a:gd name="connsiteX17" fmla="*/ 9530791 w 9793787"/>
              <a:gd name="connsiteY17" fmla="*/ 166219 h 4749355"/>
              <a:gd name="connsiteX0" fmla="*/ 9543478 w 9806474"/>
              <a:gd name="connsiteY0" fmla="*/ 3458 h 4586594"/>
              <a:gd name="connsiteX1" fmla="*/ 9771889 w 9806474"/>
              <a:gd name="connsiteY1" fmla="*/ 99833 h 4586594"/>
              <a:gd name="connsiteX2" fmla="*/ 9779733 w 9806474"/>
              <a:gd name="connsiteY2" fmla="*/ 1857735 h 4586594"/>
              <a:gd name="connsiteX3" fmla="*/ 9772259 w 9806474"/>
              <a:gd name="connsiteY3" fmla="*/ 4161359 h 4586594"/>
              <a:gd name="connsiteX4" fmla="*/ 9260881 w 9806474"/>
              <a:gd name="connsiteY4" fmla="*/ 4182508 h 4586594"/>
              <a:gd name="connsiteX5" fmla="*/ 8478743 w 9806474"/>
              <a:gd name="connsiteY5" fmla="*/ 4204129 h 4586594"/>
              <a:gd name="connsiteX6" fmla="*/ 8094114 w 9806474"/>
              <a:gd name="connsiteY6" fmla="*/ 4209361 h 4586594"/>
              <a:gd name="connsiteX7" fmla="*/ 7294070 w 9806474"/>
              <a:gd name="connsiteY7" fmla="*/ 4586012 h 4586594"/>
              <a:gd name="connsiteX8" fmla="*/ 7464615 w 9806474"/>
              <a:gd name="connsiteY8" fmla="*/ 4205667 h 4586594"/>
              <a:gd name="connsiteX9" fmla="*/ 7274057 w 9806474"/>
              <a:gd name="connsiteY9" fmla="*/ 4213740 h 4586594"/>
              <a:gd name="connsiteX10" fmla="*/ 6046060 w 9806474"/>
              <a:gd name="connsiteY10" fmla="*/ 4246431 h 4586594"/>
              <a:gd name="connsiteX11" fmla="*/ 295638 w 9806474"/>
              <a:gd name="connsiteY11" fmla="*/ 4298453 h 4586594"/>
              <a:gd name="connsiteX12" fmla="*/ 150081 w 9806474"/>
              <a:gd name="connsiteY12" fmla="*/ 2523145 h 4586594"/>
              <a:gd name="connsiteX13" fmla="*/ 66257 w 9806474"/>
              <a:gd name="connsiteY13" fmla="*/ 476529 h 4586594"/>
              <a:gd name="connsiteX14" fmla="*/ 663499 w 9806474"/>
              <a:gd name="connsiteY14" fmla="*/ 9578 h 4586594"/>
              <a:gd name="connsiteX15" fmla="*/ 6438503 w 9806474"/>
              <a:gd name="connsiteY15" fmla="*/ 53203 h 4586594"/>
              <a:gd name="connsiteX16" fmla="*/ 9040673 w 9806474"/>
              <a:gd name="connsiteY16" fmla="*/ 13361 h 4586594"/>
              <a:gd name="connsiteX17" fmla="*/ 9543478 w 9806474"/>
              <a:gd name="connsiteY17" fmla="*/ 3458 h 4586594"/>
              <a:gd name="connsiteX0" fmla="*/ 9502853 w 9765849"/>
              <a:gd name="connsiteY0" fmla="*/ 3458 h 4586594"/>
              <a:gd name="connsiteX1" fmla="*/ 9731264 w 9765849"/>
              <a:gd name="connsiteY1" fmla="*/ 99833 h 4586594"/>
              <a:gd name="connsiteX2" fmla="*/ 9739108 w 9765849"/>
              <a:gd name="connsiteY2" fmla="*/ 1857735 h 4586594"/>
              <a:gd name="connsiteX3" fmla="*/ 9731634 w 9765849"/>
              <a:gd name="connsiteY3" fmla="*/ 4161359 h 4586594"/>
              <a:gd name="connsiteX4" fmla="*/ 9220256 w 9765849"/>
              <a:gd name="connsiteY4" fmla="*/ 4182508 h 4586594"/>
              <a:gd name="connsiteX5" fmla="*/ 8438118 w 9765849"/>
              <a:gd name="connsiteY5" fmla="*/ 4204129 h 4586594"/>
              <a:gd name="connsiteX6" fmla="*/ 8053489 w 9765849"/>
              <a:gd name="connsiteY6" fmla="*/ 4209361 h 4586594"/>
              <a:gd name="connsiteX7" fmla="*/ 7253445 w 9765849"/>
              <a:gd name="connsiteY7" fmla="*/ 4586012 h 4586594"/>
              <a:gd name="connsiteX8" fmla="*/ 7423990 w 9765849"/>
              <a:gd name="connsiteY8" fmla="*/ 4205667 h 4586594"/>
              <a:gd name="connsiteX9" fmla="*/ 7233432 w 9765849"/>
              <a:gd name="connsiteY9" fmla="*/ 4213740 h 4586594"/>
              <a:gd name="connsiteX10" fmla="*/ 6005435 w 9765849"/>
              <a:gd name="connsiteY10" fmla="*/ 4246431 h 4586594"/>
              <a:gd name="connsiteX11" fmla="*/ 255013 w 9765849"/>
              <a:gd name="connsiteY11" fmla="*/ 4298453 h 4586594"/>
              <a:gd name="connsiteX12" fmla="*/ 109456 w 9765849"/>
              <a:gd name="connsiteY12" fmla="*/ 2523145 h 4586594"/>
              <a:gd name="connsiteX13" fmla="*/ 25632 w 9765849"/>
              <a:gd name="connsiteY13" fmla="*/ 476529 h 4586594"/>
              <a:gd name="connsiteX14" fmla="*/ 622874 w 9765849"/>
              <a:gd name="connsiteY14" fmla="*/ 9578 h 4586594"/>
              <a:gd name="connsiteX15" fmla="*/ 6397878 w 9765849"/>
              <a:gd name="connsiteY15" fmla="*/ 53203 h 4586594"/>
              <a:gd name="connsiteX16" fmla="*/ 9000048 w 9765849"/>
              <a:gd name="connsiteY16" fmla="*/ 13361 h 4586594"/>
              <a:gd name="connsiteX17" fmla="*/ 9502853 w 9765849"/>
              <a:gd name="connsiteY17" fmla="*/ 3458 h 4586594"/>
              <a:gd name="connsiteX0" fmla="*/ 9693055 w 9956051"/>
              <a:gd name="connsiteY0" fmla="*/ 3458 h 4586594"/>
              <a:gd name="connsiteX1" fmla="*/ 9921466 w 9956051"/>
              <a:gd name="connsiteY1" fmla="*/ 99833 h 4586594"/>
              <a:gd name="connsiteX2" fmla="*/ 9929310 w 9956051"/>
              <a:gd name="connsiteY2" fmla="*/ 1857735 h 4586594"/>
              <a:gd name="connsiteX3" fmla="*/ 9921836 w 9956051"/>
              <a:gd name="connsiteY3" fmla="*/ 4161359 h 4586594"/>
              <a:gd name="connsiteX4" fmla="*/ 9410458 w 9956051"/>
              <a:gd name="connsiteY4" fmla="*/ 4182508 h 4586594"/>
              <a:gd name="connsiteX5" fmla="*/ 8628320 w 9956051"/>
              <a:gd name="connsiteY5" fmla="*/ 4204129 h 4586594"/>
              <a:gd name="connsiteX6" fmla="*/ 8243691 w 9956051"/>
              <a:gd name="connsiteY6" fmla="*/ 4209361 h 4586594"/>
              <a:gd name="connsiteX7" fmla="*/ 7443647 w 9956051"/>
              <a:gd name="connsiteY7" fmla="*/ 4586012 h 4586594"/>
              <a:gd name="connsiteX8" fmla="*/ 7614192 w 9956051"/>
              <a:gd name="connsiteY8" fmla="*/ 4205667 h 4586594"/>
              <a:gd name="connsiteX9" fmla="*/ 7423634 w 9956051"/>
              <a:gd name="connsiteY9" fmla="*/ 4213740 h 4586594"/>
              <a:gd name="connsiteX10" fmla="*/ 6195637 w 9956051"/>
              <a:gd name="connsiteY10" fmla="*/ 4246431 h 4586594"/>
              <a:gd name="connsiteX11" fmla="*/ 445215 w 9956051"/>
              <a:gd name="connsiteY11" fmla="*/ 4298453 h 4586594"/>
              <a:gd name="connsiteX12" fmla="*/ 299658 w 9956051"/>
              <a:gd name="connsiteY12" fmla="*/ 2523145 h 4586594"/>
              <a:gd name="connsiteX13" fmla="*/ 215834 w 9956051"/>
              <a:gd name="connsiteY13" fmla="*/ 476529 h 4586594"/>
              <a:gd name="connsiteX14" fmla="*/ 399481 w 9956051"/>
              <a:gd name="connsiteY14" fmla="*/ 16797 h 4586594"/>
              <a:gd name="connsiteX15" fmla="*/ 6588080 w 9956051"/>
              <a:gd name="connsiteY15" fmla="*/ 53203 h 4586594"/>
              <a:gd name="connsiteX16" fmla="*/ 9190250 w 9956051"/>
              <a:gd name="connsiteY16" fmla="*/ 13361 h 4586594"/>
              <a:gd name="connsiteX17" fmla="*/ 9693055 w 9956051"/>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511995 w 9774991"/>
              <a:gd name="connsiteY0" fmla="*/ 3458 h 4586594"/>
              <a:gd name="connsiteX1" fmla="*/ 9740406 w 9774991"/>
              <a:gd name="connsiteY1" fmla="*/ 99833 h 4586594"/>
              <a:gd name="connsiteX2" fmla="*/ 9748250 w 9774991"/>
              <a:gd name="connsiteY2" fmla="*/ 1857735 h 4586594"/>
              <a:gd name="connsiteX3" fmla="*/ 9740776 w 9774991"/>
              <a:gd name="connsiteY3" fmla="*/ 4161359 h 4586594"/>
              <a:gd name="connsiteX4" fmla="*/ 9229398 w 9774991"/>
              <a:gd name="connsiteY4" fmla="*/ 4182508 h 4586594"/>
              <a:gd name="connsiteX5" fmla="*/ 8447260 w 9774991"/>
              <a:gd name="connsiteY5" fmla="*/ 4204129 h 4586594"/>
              <a:gd name="connsiteX6" fmla="*/ 8062631 w 9774991"/>
              <a:gd name="connsiteY6" fmla="*/ 4209361 h 4586594"/>
              <a:gd name="connsiteX7" fmla="*/ 7262587 w 9774991"/>
              <a:gd name="connsiteY7" fmla="*/ 4586012 h 4586594"/>
              <a:gd name="connsiteX8" fmla="*/ 7433132 w 9774991"/>
              <a:gd name="connsiteY8" fmla="*/ 4205667 h 4586594"/>
              <a:gd name="connsiteX9" fmla="*/ 7242574 w 9774991"/>
              <a:gd name="connsiteY9" fmla="*/ 4213740 h 4586594"/>
              <a:gd name="connsiteX10" fmla="*/ 6014577 w 9774991"/>
              <a:gd name="connsiteY10" fmla="*/ 4246431 h 4586594"/>
              <a:gd name="connsiteX11" fmla="*/ 264155 w 9774991"/>
              <a:gd name="connsiteY11" fmla="*/ 4298453 h 4586594"/>
              <a:gd name="connsiteX12" fmla="*/ 118598 w 9774991"/>
              <a:gd name="connsiteY12" fmla="*/ 2523145 h 4586594"/>
              <a:gd name="connsiteX13" fmla="*/ 34774 w 9774991"/>
              <a:gd name="connsiteY13" fmla="*/ 476529 h 4586594"/>
              <a:gd name="connsiteX14" fmla="*/ 187098 w 9774991"/>
              <a:gd name="connsiteY14" fmla="*/ 93555 h 4586594"/>
              <a:gd name="connsiteX15" fmla="*/ 6407020 w 9774991"/>
              <a:gd name="connsiteY15" fmla="*/ 53203 h 4586594"/>
              <a:gd name="connsiteX16" fmla="*/ 9009190 w 9774991"/>
              <a:gd name="connsiteY16" fmla="*/ 13361 h 4586594"/>
              <a:gd name="connsiteX17" fmla="*/ 9511995 w 9774991"/>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77082 w 9745053"/>
              <a:gd name="connsiteY15" fmla="*/ 53203 h 4586594"/>
              <a:gd name="connsiteX16" fmla="*/ 8979252 w 9745053"/>
              <a:gd name="connsiteY16" fmla="*/ 13361 h 4586594"/>
              <a:gd name="connsiteX17" fmla="*/ 9482057 w 9745053"/>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87207 w 9745053"/>
              <a:gd name="connsiteY15" fmla="*/ 9477 h 4586594"/>
              <a:gd name="connsiteX16" fmla="*/ 8979252 w 9745053"/>
              <a:gd name="connsiteY16" fmla="*/ 13361 h 4586594"/>
              <a:gd name="connsiteX17" fmla="*/ 9482057 w 9745053"/>
              <a:gd name="connsiteY17" fmla="*/ 3458 h 4586594"/>
              <a:gd name="connsiteX0" fmla="*/ 9481430 w 9744426"/>
              <a:gd name="connsiteY0" fmla="*/ 3458 h 4586594"/>
              <a:gd name="connsiteX1" fmla="*/ 9709841 w 9744426"/>
              <a:gd name="connsiteY1" fmla="*/ 99833 h 4586594"/>
              <a:gd name="connsiteX2" fmla="*/ 9717685 w 9744426"/>
              <a:gd name="connsiteY2" fmla="*/ 1857735 h 4586594"/>
              <a:gd name="connsiteX3" fmla="*/ 9710211 w 9744426"/>
              <a:gd name="connsiteY3" fmla="*/ 4161359 h 4586594"/>
              <a:gd name="connsiteX4" fmla="*/ 9198833 w 9744426"/>
              <a:gd name="connsiteY4" fmla="*/ 4182508 h 4586594"/>
              <a:gd name="connsiteX5" fmla="*/ 8416695 w 9744426"/>
              <a:gd name="connsiteY5" fmla="*/ 4204129 h 4586594"/>
              <a:gd name="connsiteX6" fmla="*/ 8032066 w 9744426"/>
              <a:gd name="connsiteY6" fmla="*/ 4209361 h 4586594"/>
              <a:gd name="connsiteX7" fmla="*/ 7232022 w 9744426"/>
              <a:gd name="connsiteY7" fmla="*/ 4586012 h 4586594"/>
              <a:gd name="connsiteX8" fmla="*/ 7402567 w 9744426"/>
              <a:gd name="connsiteY8" fmla="*/ 4205667 h 4586594"/>
              <a:gd name="connsiteX9" fmla="*/ 7212009 w 9744426"/>
              <a:gd name="connsiteY9" fmla="*/ 4213740 h 4586594"/>
              <a:gd name="connsiteX10" fmla="*/ 5984012 w 9744426"/>
              <a:gd name="connsiteY10" fmla="*/ 4246431 h 4586594"/>
              <a:gd name="connsiteX11" fmla="*/ 233590 w 9744426"/>
              <a:gd name="connsiteY11" fmla="*/ 4298453 h 4586594"/>
              <a:gd name="connsiteX12" fmla="*/ 88033 w 9744426"/>
              <a:gd name="connsiteY12" fmla="*/ 2523145 h 4586594"/>
              <a:gd name="connsiteX13" fmla="*/ 5158 w 9744426"/>
              <a:gd name="connsiteY13" fmla="*/ 530948 h 4586594"/>
              <a:gd name="connsiteX14" fmla="*/ 156533 w 9744426"/>
              <a:gd name="connsiteY14" fmla="*/ 93555 h 4586594"/>
              <a:gd name="connsiteX15" fmla="*/ 6386580 w 9744426"/>
              <a:gd name="connsiteY15" fmla="*/ 9477 h 4586594"/>
              <a:gd name="connsiteX16" fmla="*/ 8978625 w 9744426"/>
              <a:gd name="connsiteY16" fmla="*/ 13361 h 4586594"/>
              <a:gd name="connsiteX17" fmla="*/ 9481430 w 9744426"/>
              <a:gd name="connsiteY17" fmla="*/ 3458 h 4586594"/>
              <a:gd name="connsiteX0" fmla="*/ 9481117 w 9744113"/>
              <a:gd name="connsiteY0" fmla="*/ 3458 h 4586594"/>
              <a:gd name="connsiteX1" fmla="*/ 9709528 w 9744113"/>
              <a:gd name="connsiteY1" fmla="*/ 99833 h 4586594"/>
              <a:gd name="connsiteX2" fmla="*/ 9717372 w 9744113"/>
              <a:gd name="connsiteY2" fmla="*/ 1857735 h 4586594"/>
              <a:gd name="connsiteX3" fmla="*/ 9709898 w 9744113"/>
              <a:gd name="connsiteY3" fmla="*/ 4161359 h 4586594"/>
              <a:gd name="connsiteX4" fmla="*/ 9198520 w 9744113"/>
              <a:gd name="connsiteY4" fmla="*/ 4182508 h 4586594"/>
              <a:gd name="connsiteX5" fmla="*/ 8416382 w 9744113"/>
              <a:gd name="connsiteY5" fmla="*/ 4204129 h 4586594"/>
              <a:gd name="connsiteX6" fmla="*/ 8031753 w 9744113"/>
              <a:gd name="connsiteY6" fmla="*/ 4209361 h 4586594"/>
              <a:gd name="connsiteX7" fmla="*/ 7231709 w 9744113"/>
              <a:gd name="connsiteY7" fmla="*/ 4586012 h 4586594"/>
              <a:gd name="connsiteX8" fmla="*/ 7402254 w 9744113"/>
              <a:gd name="connsiteY8" fmla="*/ 4205667 h 4586594"/>
              <a:gd name="connsiteX9" fmla="*/ 7211696 w 9744113"/>
              <a:gd name="connsiteY9" fmla="*/ 4213740 h 4586594"/>
              <a:gd name="connsiteX10" fmla="*/ 5983699 w 9744113"/>
              <a:gd name="connsiteY10" fmla="*/ 4246431 h 4586594"/>
              <a:gd name="connsiteX11" fmla="*/ 233277 w 9744113"/>
              <a:gd name="connsiteY11" fmla="*/ 4298453 h 4586594"/>
              <a:gd name="connsiteX12" fmla="*/ 87720 w 9744113"/>
              <a:gd name="connsiteY12" fmla="*/ 2523145 h 4586594"/>
              <a:gd name="connsiteX13" fmla="*/ 4845 w 9744113"/>
              <a:gd name="connsiteY13" fmla="*/ 530948 h 4586594"/>
              <a:gd name="connsiteX14" fmla="*/ 156980 w 9744113"/>
              <a:gd name="connsiteY14" fmla="*/ 137092 h 4586594"/>
              <a:gd name="connsiteX15" fmla="*/ 6386267 w 9744113"/>
              <a:gd name="connsiteY15" fmla="*/ 9477 h 4586594"/>
              <a:gd name="connsiteX16" fmla="*/ 8978312 w 9744113"/>
              <a:gd name="connsiteY16" fmla="*/ 13361 h 4586594"/>
              <a:gd name="connsiteX17" fmla="*/ 9481117 w 9744113"/>
              <a:gd name="connsiteY17" fmla="*/ 3458 h 4586594"/>
              <a:gd name="connsiteX0" fmla="*/ 9477408 w 9740404"/>
              <a:gd name="connsiteY0" fmla="*/ 3458 h 4586594"/>
              <a:gd name="connsiteX1" fmla="*/ 9705819 w 9740404"/>
              <a:gd name="connsiteY1" fmla="*/ 99833 h 4586594"/>
              <a:gd name="connsiteX2" fmla="*/ 9713663 w 9740404"/>
              <a:gd name="connsiteY2" fmla="*/ 1857735 h 4586594"/>
              <a:gd name="connsiteX3" fmla="*/ 9706189 w 9740404"/>
              <a:gd name="connsiteY3" fmla="*/ 4161359 h 4586594"/>
              <a:gd name="connsiteX4" fmla="*/ 9194811 w 9740404"/>
              <a:gd name="connsiteY4" fmla="*/ 4182508 h 4586594"/>
              <a:gd name="connsiteX5" fmla="*/ 8412673 w 9740404"/>
              <a:gd name="connsiteY5" fmla="*/ 4204129 h 4586594"/>
              <a:gd name="connsiteX6" fmla="*/ 8028044 w 9740404"/>
              <a:gd name="connsiteY6" fmla="*/ 4209361 h 4586594"/>
              <a:gd name="connsiteX7" fmla="*/ 7228000 w 9740404"/>
              <a:gd name="connsiteY7" fmla="*/ 4586012 h 4586594"/>
              <a:gd name="connsiteX8" fmla="*/ 7398545 w 9740404"/>
              <a:gd name="connsiteY8" fmla="*/ 4205667 h 4586594"/>
              <a:gd name="connsiteX9" fmla="*/ 7207987 w 9740404"/>
              <a:gd name="connsiteY9" fmla="*/ 4213740 h 4586594"/>
              <a:gd name="connsiteX10" fmla="*/ 5979990 w 9740404"/>
              <a:gd name="connsiteY10" fmla="*/ 4246431 h 4586594"/>
              <a:gd name="connsiteX11" fmla="*/ 229568 w 9740404"/>
              <a:gd name="connsiteY11" fmla="*/ 4298453 h 4586594"/>
              <a:gd name="connsiteX12" fmla="*/ 84011 w 9740404"/>
              <a:gd name="connsiteY12" fmla="*/ 2523145 h 4586594"/>
              <a:gd name="connsiteX13" fmla="*/ 1136 w 9740404"/>
              <a:gd name="connsiteY13" fmla="*/ 530948 h 4586594"/>
              <a:gd name="connsiteX14" fmla="*/ 153271 w 9740404"/>
              <a:gd name="connsiteY14" fmla="*/ 137092 h 4586594"/>
              <a:gd name="connsiteX15" fmla="*/ 6382558 w 9740404"/>
              <a:gd name="connsiteY15" fmla="*/ 9477 h 4586594"/>
              <a:gd name="connsiteX16" fmla="*/ 8974603 w 9740404"/>
              <a:gd name="connsiteY16" fmla="*/ 13361 h 4586594"/>
              <a:gd name="connsiteX17" fmla="*/ 9477408 w 9740404"/>
              <a:gd name="connsiteY17" fmla="*/ 3458 h 4586594"/>
              <a:gd name="connsiteX0" fmla="*/ 9486740 w 9749736"/>
              <a:gd name="connsiteY0" fmla="*/ 3458 h 4586594"/>
              <a:gd name="connsiteX1" fmla="*/ 9715151 w 9749736"/>
              <a:gd name="connsiteY1" fmla="*/ 99833 h 4586594"/>
              <a:gd name="connsiteX2" fmla="*/ 9722995 w 9749736"/>
              <a:gd name="connsiteY2" fmla="*/ 1857735 h 4586594"/>
              <a:gd name="connsiteX3" fmla="*/ 9715521 w 9749736"/>
              <a:gd name="connsiteY3" fmla="*/ 4161359 h 4586594"/>
              <a:gd name="connsiteX4" fmla="*/ 9204143 w 9749736"/>
              <a:gd name="connsiteY4" fmla="*/ 4182508 h 4586594"/>
              <a:gd name="connsiteX5" fmla="*/ 8422005 w 9749736"/>
              <a:gd name="connsiteY5" fmla="*/ 4204129 h 4586594"/>
              <a:gd name="connsiteX6" fmla="*/ 8037376 w 9749736"/>
              <a:gd name="connsiteY6" fmla="*/ 4209361 h 4586594"/>
              <a:gd name="connsiteX7" fmla="*/ 7237332 w 9749736"/>
              <a:gd name="connsiteY7" fmla="*/ 4586012 h 4586594"/>
              <a:gd name="connsiteX8" fmla="*/ 7407877 w 9749736"/>
              <a:gd name="connsiteY8" fmla="*/ 4205667 h 4586594"/>
              <a:gd name="connsiteX9" fmla="*/ 7217319 w 9749736"/>
              <a:gd name="connsiteY9" fmla="*/ 4213740 h 4586594"/>
              <a:gd name="connsiteX10" fmla="*/ 5989322 w 9749736"/>
              <a:gd name="connsiteY10" fmla="*/ 4246431 h 4586594"/>
              <a:gd name="connsiteX11" fmla="*/ 238900 w 9749736"/>
              <a:gd name="connsiteY11" fmla="*/ 4298453 h 4586594"/>
              <a:gd name="connsiteX12" fmla="*/ 93343 w 9749736"/>
              <a:gd name="connsiteY12" fmla="*/ 2523145 h 4586594"/>
              <a:gd name="connsiteX13" fmla="*/ 10468 w 9749736"/>
              <a:gd name="connsiteY13" fmla="*/ 530948 h 4586594"/>
              <a:gd name="connsiteX14" fmla="*/ 97489 w 9749736"/>
              <a:gd name="connsiteY14" fmla="*/ 149115 h 4586594"/>
              <a:gd name="connsiteX15" fmla="*/ 6391890 w 9749736"/>
              <a:gd name="connsiteY15" fmla="*/ 9477 h 4586594"/>
              <a:gd name="connsiteX16" fmla="*/ 8983935 w 9749736"/>
              <a:gd name="connsiteY16" fmla="*/ 13361 h 4586594"/>
              <a:gd name="connsiteX17" fmla="*/ 9486740 w 9749736"/>
              <a:gd name="connsiteY17" fmla="*/ 3458 h 4586594"/>
              <a:gd name="connsiteX0" fmla="*/ 9486740 w 9793439"/>
              <a:gd name="connsiteY0" fmla="*/ 75473 h 4658609"/>
              <a:gd name="connsiteX1" fmla="*/ 9715151 w 9793439"/>
              <a:gd name="connsiteY1" fmla="*/ 171848 h 4658609"/>
              <a:gd name="connsiteX2" fmla="*/ 9779506 w 9793439"/>
              <a:gd name="connsiteY2" fmla="*/ 2048524 h 4658609"/>
              <a:gd name="connsiteX3" fmla="*/ 9715521 w 9793439"/>
              <a:gd name="connsiteY3" fmla="*/ 4233374 h 4658609"/>
              <a:gd name="connsiteX4" fmla="*/ 9204143 w 9793439"/>
              <a:gd name="connsiteY4" fmla="*/ 4254523 h 4658609"/>
              <a:gd name="connsiteX5" fmla="*/ 8422005 w 9793439"/>
              <a:gd name="connsiteY5" fmla="*/ 4276144 h 4658609"/>
              <a:gd name="connsiteX6" fmla="*/ 8037376 w 9793439"/>
              <a:gd name="connsiteY6" fmla="*/ 4281376 h 4658609"/>
              <a:gd name="connsiteX7" fmla="*/ 7237332 w 9793439"/>
              <a:gd name="connsiteY7" fmla="*/ 4658027 h 4658609"/>
              <a:gd name="connsiteX8" fmla="*/ 7407877 w 9793439"/>
              <a:gd name="connsiteY8" fmla="*/ 4277682 h 4658609"/>
              <a:gd name="connsiteX9" fmla="*/ 7217319 w 9793439"/>
              <a:gd name="connsiteY9" fmla="*/ 4285755 h 4658609"/>
              <a:gd name="connsiteX10" fmla="*/ 5989322 w 9793439"/>
              <a:gd name="connsiteY10" fmla="*/ 4318446 h 4658609"/>
              <a:gd name="connsiteX11" fmla="*/ 238900 w 9793439"/>
              <a:gd name="connsiteY11" fmla="*/ 4370468 h 4658609"/>
              <a:gd name="connsiteX12" fmla="*/ 93343 w 9793439"/>
              <a:gd name="connsiteY12" fmla="*/ 2595160 h 4658609"/>
              <a:gd name="connsiteX13" fmla="*/ 10468 w 9793439"/>
              <a:gd name="connsiteY13" fmla="*/ 602963 h 4658609"/>
              <a:gd name="connsiteX14" fmla="*/ 97489 w 9793439"/>
              <a:gd name="connsiteY14" fmla="*/ 221130 h 4658609"/>
              <a:gd name="connsiteX15" fmla="*/ 6391890 w 9793439"/>
              <a:gd name="connsiteY15" fmla="*/ 81492 h 4658609"/>
              <a:gd name="connsiteX16" fmla="*/ 8983935 w 9793439"/>
              <a:gd name="connsiteY16" fmla="*/ 85376 h 4658609"/>
              <a:gd name="connsiteX17" fmla="*/ 9486740 w 9793439"/>
              <a:gd name="connsiteY17" fmla="*/ 75473 h 4658609"/>
              <a:gd name="connsiteX0" fmla="*/ 9486740 w 9792089"/>
              <a:gd name="connsiteY0" fmla="*/ 3458 h 4586594"/>
              <a:gd name="connsiteX1" fmla="*/ 9715151 w 9792089"/>
              <a:gd name="connsiteY1" fmla="*/ 99833 h 4586594"/>
              <a:gd name="connsiteX2" fmla="*/ 9779506 w 9792089"/>
              <a:gd name="connsiteY2" fmla="*/ 1976509 h 4586594"/>
              <a:gd name="connsiteX3" fmla="*/ 9715521 w 9792089"/>
              <a:gd name="connsiteY3" fmla="*/ 4161359 h 4586594"/>
              <a:gd name="connsiteX4" fmla="*/ 9204143 w 9792089"/>
              <a:gd name="connsiteY4" fmla="*/ 4182508 h 4586594"/>
              <a:gd name="connsiteX5" fmla="*/ 8422005 w 9792089"/>
              <a:gd name="connsiteY5" fmla="*/ 4204129 h 4586594"/>
              <a:gd name="connsiteX6" fmla="*/ 8037376 w 9792089"/>
              <a:gd name="connsiteY6" fmla="*/ 4209361 h 4586594"/>
              <a:gd name="connsiteX7" fmla="*/ 7237332 w 9792089"/>
              <a:gd name="connsiteY7" fmla="*/ 4586012 h 4586594"/>
              <a:gd name="connsiteX8" fmla="*/ 7407877 w 9792089"/>
              <a:gd name="connsiteY8" fmla="*/ 4205667 h 4586594"/>
              <a:gd name="connsiteX9" fmla="*/ 7217319 w 9792089"/>
              <a:gd name="connsiteY9" fmla="*/ 4213740 h 4586594"/>
              <a:gd name="connsiteX10" fmla="*/ 5989322 w 9792089"/>
              <a:gd name="connsiteY10" fmla="*/ 4246431 h 4586594"/>
              <a:gd name="connsiteX11" fmla="*/ 238900 w 9792089"/>
              <a:gd name="connsiteY11" fmla="*/ 4298453 h 4586594"/>
              <a:gd name="connsiteX12" fmla="*/ 93343 w 9792089"/>
              <a:gd name="connsiteY12" fmla="*/ 2523145 h 4586594"/>
              <a:gd name="connsiteX13" fmla="*/ 10468 w 9792089"/>
              <a:gd name="connsiteY13" fmla="*/ 530948 h 4586594"/>
              <a:gd name="connsiteX14" fmla="*/ 97489 w 9792089"/>
              <a:gd name="connsiteY14" fmla="*/ 149115 h 4586594"/>
              <a:gd name="connsiteX15" fmla="*/ 6391890 w 9792089"/>
              <a:gd name="connsiteY15" fmla="*/ 9477 h 4586594"/>
              <a:gd name="connsiteX16" fmla="*/ 8983935 w 9792089"/>
              <a:gd name="connsiteY16" fmla="*/ 13361 h 4586594"/>
              <a:gd name="connsiteX17" fmla="*/ 9486740 w 9792089"/>
              <a:gd name="connsiteY17" fmla="*/ 3458 h 4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92089" h="4586594">
                <a:moveTo>
                  <a:pt x="9486740" y="3458"/>
                </a:moveTo>
                <a:cubicBezTo>
                  <a:pt x="9608609" y="17870"/>
                  <a:pt x="9702239" y="-44549"/>
                  <a:pt x="9715151" y="99833"/>
                </a:cubicBezTo>
                <a:cubicBezTo>
                  <a:pt x="9744763" y="430954"/>
                  <a:pt x="9820064" y="1179006"/>
                  <a:pt x="9779506" y="1976509"/>
                </a:cubicBezTo>
                <a:cubicBezTo>
                  <a:pt x="9821453" y="2872786"/>
                  <a:pt x="9747762" y="4009775"/>
                  <a:pt x="9715521" y="4161359"/>
                </a:cubicBezTo>
                <a:cubicBezTo>
                  <a:pt x="9446860" y="4212001"/>
                  <a:pt x="9419729" y="4175380"/>
                  <a:pt x="9204143" y="4182508"/>
                </a:cubicBezTo>
                <a:lnTo>
                  <a:pt x="8422005" y="4204129"/>
                </a:lnTo>
                <a:lnTo>
                  <a:pt x="8037376" y="4209361"/>
                </a:lnTo>
                <a:cubicBezTo>
                  <a:pt x="7952820" y="4216563"/>
                  <a:pt x="7868491" y="4404455"/>
                  <a:pt x="7237332" y="4586012"/>
                </a:cubicBezTo>
                <a:cubicBezTo>
                  <a:pt x="7212892" y="4601135"/>
                  <a:pt x="7434449" y="4317853"/>
                  <a:pt x="7407877" y="4205667"/>
                </a:cubicBezTo>
                <a:lnTo>
                  <a:pt x="7217319" y="4213740"/>
                </a:lnTo>
                <a:lnTo>
                  <a:pt x="5989322" y="4246431"/>
                </a:lnTo>
                <a:cubicBezTo>
                  <a:pt x="4635231" y="4269266"/>
                  <a:pt x="2061843" y="4343979"/>
                  <a:pt x="238900" y="4298453"/>
                </a:cubicBezTo>
                <a:cubicBezTo>
                  <a:pt x="67346" y="4318795"/>
                  <a:pt x="106883" y="4077771"/>
                  <a:pt x="93343" y="2523145"/>
                </a:cubicBezTo>
                <a:cubicBezTo>
                  <a:pt x="78840" y="1882752"/>
                  <a:pt x="9777" y="926620"/>
                  <a:pt x="10468" y="530948"/>
                </a:cubicBezTo>
                <a:cubicBezTo>
                  <a:pt x="11159" y="135276"/>
                  <a:pt x="-45388" y="172775"/>
                  <a:pt x="97489" y="149115"/>
                </a:cubicBezTo>
                <a:cubicBezTo>
                  <a:pt x="1625900" y="105255"/>
                  <a:pt x="4329024" y="-2658"/>
                  <a:pt x="6391890" y="9477"/>
                </a:cubicBezTo>
                <a:lnTo>
                  <a:pt x="8983935" y="13361"/>
                </a:lnTo>
                <a:cubicBezTo>
                  <a:pt x="9151710" y="25102"/>
                  <a:pt x="9364871" y="-10954"/>
                  <a:pt x="9486740" y="3458"/>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09E72EC-1178-47C7-A287-A05A6D497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90656" y="1015766"/>
            <a:ext cx="9361145" cy="4365520"/>
          </a:xfrm>
          <a:custGeom>
            <a:avLst/>
            <a:gdLst>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405213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3171"/>
              <a:gd name="connsiteX1" fmla="*/ 9719033 w 9735159"/>
              <a:gd name="connsiteY1" fmla="*/ 122134 h 4583171"/>
              <a:gd name="connsiteX2" fmla="*/ 9675361 w 9735159"/>
              <a:gd name="connsiteY2" fmla="*/ 1854278 h 4583171"/>
              <a:gd name="connsiteX3" fmla="*/ 9667887 w 9735159"/>
              <a:gd name="connsiteY3" fmla="*/ 4129680 h 4583171"/>
              <a:gd name="connsiteX4" fmla="*/ 9156509 w 9735159"/>
              <a:gd name="connsiteY4" fmla="*/ 4179051 h 4583171"/>
              <a:gd name="connsiteX5" fmla="*/ 8374371 w 9735159"/>
              <a:gd name="connsiteY5" fmla="*/ 4200672 h 4583171"/>
              <a:gd name="connsiteX6" fmla="*/ 7989742 w 9735159"/>
              <a:gd name="connsiteY6" fmla="*/ 4205904 h 4583171"/>
              <a:gd name="connsiteX7" fmla="*/ 7685624 w 9735159"/>
              <a:gd name="connsiteY7" fmla="*/ 4466489 h 4583171"/>
              <a:gd name="connsiteX8" fmla="*/ 7189698 w 9735159"/>
              <a:gd name="connsiteY8" fmla="*/ 4582555 h 4583171"/>
              <a:gd name="connsiteX9" fmla="*/ 7423142 w 9735159"/>
              <a:gd name="connsiteY9" fmla="*/ 4218401 h 4583171"/>
              <a:gd name="connsiteX10" fmla="*/ 7322085 w 9735159"/>
              <a:gd name="connsiteY10" fmla="*/ 4198994 h 4583171"/>
              <a:gd name="connsiteX11" fmla="*/ 5976239 w 9735159"/>
              <a:gd name="connsiteY11" fmla="*/ 4198994 h 4583171"/>
              <a:gd name="connsiteX12" fmla="*/ 5703149 w 9735159"/>
              <a:gd name="connsiteY12" fmla="*/ 4203217 h 4583171"/>
              <a:gd name="connsiteX13" fmla="*/ 204518 w 9735159"/>
              <a:gd name="connsiteY13" fmla="*/ 4241988 h 4583171"/>
              <a:gd name="connsiteX14" fmla="*/ 45709 w 9735159"/>
              <a:gd name="connsiteY14" fmla="*/ 2519688 h 4583171"/>
              <a:gd name="connsiteX15" fmla="*/ 0 w 9735159"/>
              <a:gd name="connsiteY15" fmla="*/ 105770 h 4583171"/>
              <a:gd name="connsiteX16" fmla="*/ 6334131 w 9735159"/>
              <a:gd name="connsiteY16" fmla="*/ 49746 h 4583171"/>
              <a:gd name="connsiteX17" fmla="*/ 8936301 w 9735159"/>
              <a:gd name="connsiteY17" fmla="*/ 9904 h 4583171"/>
              <a:gd name="connsiteX18" fmla="*/ 9439106 w 9735159"/>
              <a:gd name="connsiteY18" fmla="*/ 1 h 4583171"/>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23142 w 9735159"/>
              <a:gd name="connsiteY9" fmla="*/ 4218401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169685 w 9735159"/>
              <a:gd name="connsiteY10" fmla="*/ 4210283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29680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78"/>
              <a:gd name="connsiteX1" fmla="*/ 9719033 w 9735159"/>
              <a:gd name="connsiteY1" fmla="*/ 122134 h 4583178"/>
              <a:gd name="connsiteX2" fmla="*/ 9675361 w 9735159"/>
              <a:gd name="connsiteY2" fmla="*/ 1854278 h 4583178"/>
              <a:gd name="connsiteX3" fmla="*/ 9667887 w 9735159"/>
              <a:gd name="connsiteY3" fmla="*/ 4157902 h 4583178"/>
              <a:gd name="connsiteX4" fmla="*/ 9156509 w 9735159"/>
              <a:gd name="connsiteY4" fmla="*/ 4179051 h 4583178"/>
              <a:gd name="connsiteX5" fmla="*/ 8374371 w 9735159"/>
              <a:gd name="connsiteY5" fmla="*/ 4200672 h 4583178"/>
              <a:gd name="connsiteX6" fmla="*/ 7989742 w 9735159"/>
              <a:gd name="connsiteY6" fmla="*/ 4205904 h 4583178"/>
              <a:gd name="connsiteX7" fmla="*/ 7189698 w 9735159"/>
              <a:gd name="connsiteY7" fmla="*/ 4582555 h 4583178"/>
              <a:gd name="connsiteX8" fmla="*/ 7389118 w 9735159"/>
              <a:gd name="connsiteY8" fmla="*/ 4221461 h 4583178"/>
              <a:gd name="connsiteX9" fmla="*/ 7169685 w 9735159"/>
              <a:gd name="connsiteY9" fmla="*/ 4210283 h 4583178"/>
              <a:gd name="connsiteX10" fmla="*/ 5703149 w 9735159"/>
              <a:gd name="connsiteY10" fmla="*/ 4203217 h 4583178"/>
              <a:gd name="connsiteX11" fmla="*/ 204518 w 9735159"/>
              <a:gd name="connsiteY11" fmla="*/ 4241988 h 4583178"/>
              <a:gd name="connsiteX12" fmla="*/ 45709 w 9735159"/>
              <a:gd name="connsiteY12" fmla="*/ 2519688 h 4583178"/>
              <a:gd name="connsiteX13" fmla="*/ 0 w 9735159"/>
              <a:gd name="connsiteY13" fmla="*/ 105770 h 4583178"/>
              <a:gd name="connsiteX14" fmla="*/ 6334131 w 9735159"/>
              <a:gd name="connsiteY14" fmla="*/ 49746 h 4583178"/>
              <a:gd name="connsiteX15" fmla="*/ 8936301 w 9735159"/>
              <a:gd name="connsiteY15" fmla="*/ 9904 h 4583178"/>
              <a:gd name="connsiteX16" fmla="*/ 9439106 w 9735159"/>
              <a:gd name="connsiteY16" fmla="*/ 1 h 4583178"/>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204518 w 9702102"/>
              <a:gd name="connsiteY11" fmla="*/ 4245444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941688 w 9702102"/>
              <a:gd name="connsiteY10" fmla="*/ 4246430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52358 w 9715354"/>
              <a:gd name="connsiteY0" fmla="*/ 3457 h 4586634"/>
              <a:gd name="connsiteX1" fmla="*/ 9680769 w 9715354"/>
              <a:gd name="connsiteY1" fmla="*/ 99832 h 4586634"/>
              <a:gd name="connsiteX2" fmla="*/ 9688613 w 9715354"/>
              <a:gd name="connsiteY2" fmla="*/ 1857734 h 4586634"/>
              <a:gd name="connsiteX3" fmla="*/ 9681139 w 9715354"/>
              <a:gd name="connsiteY3" fmla="*/ 4161358 h 4586634"/>
              <a:gd name="connsiteX4" fmla="*/ 9169761 w 9715354"/>
              <a:gd name="connsiteY4" fmla="*/ 4182507 h 4586634"/>
              <a:gd name="connsiteX5" fmla="*/ 8387623 w 9715354"/>
              <a:gd name="connsiteY5" fmla="*/ 4204128 h 4586634"/>
              <a:gd name="connsiteX6" fmla="*/ 8002994 w 9715354"/>
              <a:gd name="connsiteY6" fmla="*/ 4209360 h 4586634"/>
              <a:gd name="connsiteX7" fmla="*/ 7202950 w 9715354"/>
              <a:gd name="connsiteY7" fmla="*/ 4586011 h 4586634"/>
              <a:gd name="connsiteX8" fmla="*/ 7402370 w 9715354"/>
              <a:gd name="connsiteY8" fmla="*/ 4224917 h 4586634"/>
              <a:gd name="connsiteX9" fmla="*/ 7182937 w 9715354"/>
              <a:gd name="connsiteY9" fmla="*/ 4213739 h 4586634"/>
              <a:gd name="connsiteX10" fmla="*/ 5954940 w 9715354"/>
              <a:gd name="connsiteY10" fmla="*/ 4246430 h 4586634"/>
              <a:gd name="connsiteX11" fmla="*/ 204518 w 9715354"/>
              <a:gd name="connsiteY11" fmla="*/ 4298452 h 4586634"/>
              <a:gd name="connsiteX12" fmla="*/ 58961 w 9715354"/>
              <a:gd name="connsiteY12" fmla="*/ 2523144 h 4586634"/>
              <a:gd name="connsiteX13" fmla="*/ 0 w 9715354"/>
              <a:gd name="connsiteY13" fmla="*/ 29712 h 4586634"/>
              <a:gd name="connsiteX14" fmla="*/ 6347383 w 9715354"/>
              <a:gd name="connsiteY14" fmla="*/ 53202 h 4586634"/>
              <a:gd name="connsiteX15" fmla="*/ 8949553 w 9715354"/>
              <a:gd name="connsiteY15" fmla="*/ 13360 h 4586634"/>
              <a:gd name="connsiteX16" fmla="*/ 9452358 w 9715354"/>
              <a:gd name="connsiteY16" fmla="*/ 3457 h 4586634"/>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530791 w 9793787"/>
              <a:gd name="connsiteY0" fmla="*/ 166219 h 4749355"/>
              <a:gd name="connsiteX1" fmla="*/ 9759202 w 9793787"/>
              <a:gd name="connsiteY1" fmla="*/ 262594 h 4749355"/>
              <a:gd name="connsiteX2" fmla="*/ 9767046 w 9793787"/>
              <a:gd name="connsiteY2" fmla="*/ 2020496 h 4749355"/>
              <a:gd name="connsiteX3" fmla="*/ 9759572 w 9793787"/>
              <a:gd name="connsiteY3" fmla="*/ 4324120 h 4749355"/>
              <a:gd name="connsiteX4" fmla="*/ 9248194 w 9793787"/>
              <a:gd name="connsiteY4" fmla="*/ 4345269 h 4749355"/>
              <a:gd name="connsiteX5" fmla="*/ 8466056 w 9793787"/>
              <a:gd name="connsiteY5" fmla="*/ 4366890 h 4749355"/>
              <a:gd name="connsiteX6" fmla="*/ 8081427 w 9793787"/>
              <a:gd name="connsiteY6" fmla="*/ 4372122 h 4749355"/>
              <a:gd name="connsiteX7" fmla="*/ 7281383 w 9793787"/>
              <a:gd name="connsiteY7" fmla="*/ 4748773 h 4749355"/>
              <a:gd name="connsiteX8" fmla="*/ 7451928 w 9793787"/>
              <a:gd name="connsiteY8" fmla="*/ 4368428 h 4749355"/>
              <a:gd name="connsiteX9" fmla="*/ 7261370 w 9793787"/>
              <a:gd name="connsiteY9" fmla="*/ 4376501 h 4749355"/>
              <a:gd name="connsiteX10" fmla="*/ 6033373 w 9793787"/>
              <a:gd name="connsiteY10" fmla="*/ 4409192 h 4749355"/>
              <a:gd name="connsiteX11" fmla="*/ 282951 w 9793787"/>
              <a:gd name="connsiteY11" fmla="*/ 4461214 h 4749355"/>
              <a:gd name="connsiteX12" fmla="*/ 137394 w 9793787"/>
              <a:gd name="connsiteY12" fmla="*/ 2685906 h 4749355"/>
              <a:gd name="connsiteX13" fmla="*/ 78433 w 9793787"/>
              <a:gd name="connsiteY13" fmla="*/ 192474 h 4749355"/>
              <a:gd name="connsiteX14" fmla="*/ 650812 w 9793787"/>
              <a:gd name="connsiteY14" fmla="*/ 172339 h 4749355"/>
              <a:gd name="connsiteX15" fmla="*/ 6425816 w 9793787"/>
              <a:gd name="connsiteY15" fmla="*/ 215964 h 4749355"/>
              <a:gd name="connsiteX16" fmla="*/ 9027986 w 9793787"/>
              <a:gd name="connsiteY16" fmla="*/ 176122 h 4749355"/>
              <a:gd name="connsiteX17" fmla="*/ 9530791 w 9793787"/>
              <a:gd name="connsiteY17" fmla="*/ 166219 h 4749355"/>
              <a:gd name="connsiteX0" fmla="*/ 9543478 w 9806474"/>
              <a:gd name="connsiteY0" fmla="*/ 3458 h 4586594"/>
              <a:gd name="connsiteX1" fmla="*/ 9771889 w 9806474"/>
              <a:gd name="connsiteY1" fmla="*/ 99833 h 4586594"/>
              <a:gd name="connsiteX2" fmla="*/ 9779733 w 9806474"/>
              <a:gd name="connsiteY2" fmla="*/ 1857735 h 4586594"/>
              <a:gd name="connsiteX3" fmla="*/ 9772259 w 9806474"/>
              <a:gd name="connsiteY3" fmla="*/ 4161359 h 4586594"/>
              <a:gd name="connsiteX4" fmla="*/ 9260881 w 9806474"/>
              <a:gd name="connsiteY4" fmla="*/ 4182508 h 4586594"/>
              <a:gd name="connsiteX5" fmla="*/ 8478743 w 9806474"/>
              <a:gd name="connsiteY5" fmla="*/ 4204129 h 4586594"/>
              <a:gd name="connsiteX6" fmla="*/ 8094114 w 9806474"/>
              <a:gd name="connsiteY6" fmla="*/ 4209361 h 4586594"/>
              <a:gd name="connsiteX7" fmla="*/ 7294070 w 9806474"/>
              <a:gd name="connsiteY7" fmla="*/ 4586012 h 4586594"/>
              <a:gd name="connsiteX8" fmla="*/ 7464615 w 9806474"/>
              <a:gd name="connsiteY8" fmla="*/ 4205667 h 4586594"/>
              <a:gd name="connsiteX9" fmla="*/ 7274057 w 9806474"/>
              <a:gd name="connsiteY9" fmla="*/ 4213740 h 4586594"/>
              <a:gd name="connsiteX10" fmla="*/ 6046060 w 9806474"/>
              <a:gd name="connsiteY10" fmla="*/ 4246431 h 4586594"/>
              <a:gd name="connsiteX11" fmla="*/ 295638 w 9806474"/>
              <a:gd name="connsiteY11" fmla="*/ 4298453 h 4586594"/>
              <a:gd name="connsiteX12" fmla="*/ 150081 w 9806474"/>
              <a:gd name="connsiteY12" fmla="*/ 2523145 h 4586594"/>
              <a:gd name="connsiteX13" fmla="*/ 66257 w 9806474"/>
              <a:gd name="connsiteY13" fmla="*/ 476529 h 4586594"/>
              <a:gd name="connsiteX14" fmla="*/ 663499 w 9806474"/>
              <a:gd name="connsiteY14" fmla="*/ 9578 h 4586594"/>
              <a:gd name="connsiteX15" fmla="*/ 6438503 w 9806474"/>
              <a:gd name="connsiteY15" fmla="*/ 53203 h 4586594"/>
              <a:gd name="connsiteX16" fmla="*/ 9040673 w 9806474"/>
              <a:gd name="connsiteY16" fmla="*/ 13361 h 4586594"/>
              <a:gd name="connsiteX17" fmla="*/ 9543478 w 9806474"/>
              <a:gd name="connsiteY17" fmla="*/ 3458 h 4586594"/>
              <a:gd name="connsiteX0" fmla="*/ 9502853 w 9765849"/>
              <a:gd name="connsiteY0" fmla="*/ 3458 h 4586594"/>
              <a:gd name="connsiteX1" fmla="*/ 9731264 w 9765849"/>
              <a:gd name="connsiteY1" fmla="*/ 99833 h 4586594"/>
              <a:gd name="connsiteX2" fmla="*/ 9739108 w 9765849"/>
              <a:gd name="connsiteY2" fmla="*/ 1857735 h 4586594"/>
              <a:gd name="connsiteX3" fmla="*/ 9731634 w 9765849"/>
              <a:gd name="connsiteY3" fmla="*/ 4161359 h 4586594"/>
              <a:gd name="connsiteX4" fmla="*/ 9220256 w 9765849"/>
              <a:gd name="connsiteY4" fmla="*/ 4182508 h 4586594"/>
              <a:gd name="connsiteX5" fmla="*/ 8438118 w 9765849"/>
              <a:gd name="connsiteY5" fmla="*/ 4204129 h 4586594"/>
              <a:gd name="connsiteX6" fmla="*/ 8053489 w 9765849"/>
              <a:gd name="connsiteY6" fmla="*/ 4209361 h 4586594"/>
              <a:gd name="connsiteX7" fmla="*/ 7253445 w 9765849"/>
              <a:gd name="connsiteY7" fmla="*/ 4586012 h 4586594"/>
              <a:gd name="connsiteX8" fmla="*/ 7423990 w 9765849"/>
              <a:gd name="connsiteY8" fmla="*/ 4205667 h 4586594"/>
              <a:gd name="connsiteX9" fmla="*/ 7233432 w 9765849"/>
              <a:gd name="connsiteY9" fmla="*/ 4213740 h 4586594"/>
              <a:gd name="connsiteX10" fmla="*/ 6005435 w 9765849"/>
              <a:gd name="connsiteY10" fmla="*/ 4246431 h 4586594"/>
              <a:gd name="connsiteX11" fmla="*/ 255013 w 9765849"/>
              <a:gd name="connsiteY11" fmla="*/ 4298453 h 4586594"/>
              <a:gd name="connsiteX12" fmla="*/ 109456 w 9765849"/>
              <a:gd name="connsiteY12" fmla="*/ 2523145 h 4586594"/>
              <a:gd name="connsiteX13" fmla="*/ 25632 w 9765849"/>
              <a:gd name="connsiteY13" fmla="*/ 476529 h 4586594"/>
              <a:gd name="connsiteX14" fmla="*/ 622874 w 9765849"/>
              <a:gd name="connsiteY14" fmla="*/ 9578 h 4586594"/>
              <a:gd name="connsiteX15" fmla="*/ 6397878 w 9765849"/>
              <a:gd name="connsiteY15" fmla="*/ 53203 h 4586594"/>
              <a:gd name="connsiteX16" fmla="*/ 9000048 w 9765849"/>
              <a:gd name="connsiteY16" fmla="*/ 13361 h 4586594"/>
              <a:gd name="connsiteX17" fmla="*/ 9502853 w 9765849"/>
              <a:gd name="connsiteY17" fmla="*/ 3458 h 4586594"/>
              <a:gd name="connsiteX0" fmla="*/ 9693055 w 9956051"/>
              <a:gd name="connsiteY0" fmla="*/ 3458 h 4586594"/>
              <a:gd name="connsiteX1" fmla="*/ 9921466 w 9956051"/>
              <a:gd name="connsiteY1" fmla="*/ 99833 h 4586594"/>
              <a:gd name="connsiteX2" fmla="*/ 9929310 w 9956051"/>
              <a:gd name="connsiteY2" fmla="*/ 1857735 h 4586594"/>
              <a:gd name="connsiteX3" fmla="*/ 9921836 w 9956051"/>
              <a:gd name="connsiteY3" fmla="*/ 4161359 h 4586594"/>
              <a:gd name="connsiteX4" fmla="*/ 9410458 w 9956051"/>
              <a:gd name="connsiteY4" fmla="*/ 4182508 h 4586594"/>
              <a:gd name="connsiteX5" fmla="*/ 8628320 w 9956051"/>
              <a:gd name="connsiteY5" fmla="*/ 4204129 h 4586594"/>
              <a:gd name="connsiteX6" fmla="*/ 8243691 w 9956051"/>
              <a:gd name="connsiteY6" fmla="*/ 4209361 h 4586594"/>
              <a:gd name="connsiteX7" fmla="*/ 7443647 w 9956051"/>
              <a:gd name="connsiteY7" fmla="*/ 4586012 h 4586594"/>
              <a:gd name="connsiteX8" fmla="*/ 7614192 w 9956051"/>
              <a:gd name="connsiteY8" fmla="*/ 4205667 h 4586594"/>
              <a:gd name="connsiteX9" fmla="*/ 7423634 w 9956051"/>
              <a:gd name="connsiteY9" fmla="*/ 4213740 h 4586594"/>
              <a:gd name="connsiteX10" fmla="*/ 6195637 w 9956051"/>
              <a:gd name="connsiteY10" fmla="*/ 4246431 h 4586594"/>
              <a:gd name="connsiteX11" fmla="*/ 445215 w 9956051"/>
              <a:gd name="connsiteY11" fmla="*/ 4298453 h 4586594"/>
              <a:gd name="connsiteX12" fmla="*/ 299658 w 9956051"/>
              <a:gd name="connsiteY12" fmla="*/ 2523145 h 4586594"/>
              <a:gd name="connsiteX13" fmla="*/ 215834 w 9956051"/>
              <a:gd name="connsiteY13" fmla="*/ 476529 h 4586594"/>
              <a:gd name="connsiteX14" fmla="*/ 399481 w 9956051"/>
              <a:gd name="connsiteY14" fmla="*/ 16797 h 4586594"/>
              <a:gd name="connsiteX15" fmla="*/ 6588080 w 9956051"/>
              <a:gd name="connsiteY15" fmla="*/ 53203 h 4586594"/>
              <a:gd name="connsiteX16" fmla="*/ 9190250 w 9956051"/>
              <a:gd name="connsiteY16" fmla="*/ 13361 h 4586594"/>
              <a:gd name="connsiteX17" fmla="*/ 9693055 w 9956051"/>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511995 w 9774991"/>
              <a:gd name="connsiteY0" fmla="*/ 3458 h 4586594"/>
              <a:gd name="connsiteX1" fmla="*/ 9740406 w 9774991"/>
              <a:gd name="connsiteY1" fmla="*/ 99833 h 4586594"/>
              <a:gd name="connsiteX2" fmla="*/ 9748250 w 9774991"/>
              <a:gd name="connsiteY2" fmla="*/ 1857735 h 4586594"/>
              <a:gd name="connsiteX3" fmla="*/ 9740776 w 9774991"/>
              <a:gd name="connsiteY3" fmla="*/ 4161359 h 4586594"/>
              <a:gd name="connsiteX4" fmla="*/ 9229398 w 9774991"/>
              <a:gd name="connsiteY4" fmla="*/ 4182508 h 4586594"/>
              <a:gd name="connsiteX5" fmla="*/ 8447260 w 9774991"/>
              <a:gd name="connsiteY5" fmla="*/ 4204129 h 4586594"/>
              <a:gd name="connsiteX6" fmla="*/ 8062631 w 9774991"/>
              <a:gd name="connsiteY6" fmla="*/ 4209361 h 4586594"/>
              <a:gd name="connsiteX7" fmla="*/ 7262587 w 9774991"/>
              <a:gd name="connsiteY7" fmla="*/ 4586012 h 4586594"/>
              <a:gd name="connsiteX8" fmla="*/ 7433132 w 9774991"/>
              <a:gd name="connsiteY8" fmla="*/ 4205667 h 4586594"/>
              <a:gd name="connsiteX9" fmla="*/ 7242574 w 9774991"/>
              <a:gd name="connsiteY9" fmla="*/ 4213740 h 4586594"/>
              <a:gd name="connsiteX10" fmla="*/ 6014577 w 9774991"/>
              <a:gd name="connsiteY10" fmla="*/ 4246431 h 4586594"/>
              <a:gd name="connsiteX11" fmla="*/ 264155 w 9774991"/>
              <a:gd name="connsiteY11" fmla="*/ 4298453 h 4586594"/>
              <a:gd name="connsiteX12" fmla="*/ 118598 w 9774991"/>
              <a:gd name="connsiteY12" fmla="*/ 2523145 h 4586594"/>
              <a:gd name="connsiteX13" fmla="*/ 34774 w 9774991"/>
              <a:gd name="connsiteY13" fmla="*/ 476529 h 4586594"/>
              <a:gd name="connsiteX14" fmla="*/ 187098 w 9774991"/>
              <a:gd name="connsiteY14" fmla="*/ 93555 h 4586594"/>
              <a:gd name="connsiteX15" fmla="*/ 6407020 w 9774991"/>
              <a:gd name="connsiteY15" fmla="*/ 53203 h 4586594"/>
              <a:gd name="connsiteX16" fmla="*/ 9009190 w 9774991"/>
              <a:gd name="connsiteY16" fmla="*/ 13361 h 4586594"/>
              <a:gd name="connsiteX17" fmla="*/ 9511995 w 9774991"/>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77082 w 9745053"/>
              <a:gd name="connsiteY15" fmla="*/ 53203 h 4586594"/>
              <a:gd name="connsiteX16" fmla="*/ 8979252 w 9745053"/>
              <a:gd name="connsiteY16" fmla="*/ 13361 h 4586594"/>
              <a:gd name="connsiteX17" fmla="*/ 9482057 w 9745053"/>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87207 w 9745053"/>
              <a:gd name="connsiteY15" fmla="*/ 9477 h 4586594"/>
              <a:gd name="connsiteX16" fmla="*/ 8979252 w 9745053"/>
              <a:gd name="connsiteY16" fmla="*/ 13361 h 4586594"/>
              <a:gd name="connsiteX17" fmla="*/ 9482057 w 9745053"/>
              <a:gd name="connsiteY17" fmla="*/ 3458 h 4586594"/>
              <a:gd name="connsiteX0" fmla="*/ 9481430 w 9744426"/>
              <a:gd name="connsiteY0" fmla="*/ 3458 h 4586594"/>
              <a:gd name="connsiteX1" fmla="*/ 9709841 w 9744426"/>
              <a:gd name="connsiteY1" fmla="*/ 99833 h 4586594"/>
              <a:gd name="connsiteX2" fmla="*/ 9717685 w 9744426"/>
              <a:gd name="connsiteY2" fmla="*/ 1857735 h 4586594"/>
              <a:gd name="connsiteX3" fmla="*/ 9710211 w 9744426"/>
              <a:gd name="connsiteY3" fmla="*/ 4161359 h 4586594"/>
              <a:gd name="connsiteX4" fmla="*/ 9198833 w 9744426"/>
              <a:gd name="connsiteY4" fmla="*/ 4182508 h 4586594"/>
              <a:gd name="connsiteX5" fmla="*/ 8416695 w 9744426"/>
              <a:gd name="connsiteY5" fmla="*/ 4204129 h 4586594"/>
              <a:gd name="connsiteX6" fmla="*/ 8032066 w 9744426"/>
              <a:gd name="connsiteY6" fmla="*/ 4209361 h 4586594"/>
              <a:gd name="connsiteX7" fmla="*/ 7232022 w 9744426"/>
              <a:gd name="connsiteY7" fmla="*/ 4586012 h 4586594"/>
              <a:gd name="connsiteX8" fmla="*/ 7402567 w 9744426"/>
              <a:gd name="connsiteY8" fmla="*/ 4205667 h 4586594"/>
              <a:gd name="connsiteX9" fmla="*/ 7212009 w 9744426"/>
              <a:gd name="connsiteY9" fmla="*/ 4213740 h 4586594"/>
              <a:gd name="connsiteX10" fmla="*/ 5984012 w 9744426"/>
              <a:gd name="connsiteY10" fmla="*/ 4246431 h 4586594"/>
              <a:gd name="connsiteX11" fmla="*/ 233590 w 9744426"/>
              <a:gd name="connsiteY11" fmla="*/ 4298453 h 4586594"/>
              <a:gd name="connsiteX12" fmla="*/ 88033 w 9744426"/>
              <a:gd name="connsiteY12" fmla="*/ 2523145 h 4586594"/>
              <a:gd name="connsiteX13" fmla="*/ 5158 w 9744426"/>
              <a:gd name="connsiteY13" fmla="*/ 530948 h 4586594"/>
              <a:gd name="connsiteX14" fmla="*/ 156533 w 9744426"/>
              <a:gd name="connsiteY14" fmla="*/ 93555 h 4586594"/>
              <a:gd name="connsiteX15" fmla="*/ 6386580 w 9744426"/>
              <a:gd name="connsiteY15" fmla="*/ 9477 h 4586594"/>
              <a:gd name="connsiteX16" fmla="*/ 8978625 w 9744426"/>
              <a:gd name="connsiteY16" fmla="*/ 13361 h 4586594"/>
              <a:gd name="connsiteX17" fmla="*/ 9481430 w 9744426"/>
              <a:gd name="connsiteY17" fmla="*/ 3458 h 4586594"/>
              <a:gd name="connsiteX0" fmla="*/ 9481117 w 9744113"/>
              <a:gd name="connsiteY0" fmla="*/ 3458 h 4586594"/>
              <a:gd name="connsiteX1" fmla="*/ 9709528 w 9744113"/>
              <a:gd name="connsiteY1" fmla="*/ 99833 h 4586594"/>
              <a:gd name="connsiteX2" fmla="*/ 9717372 w 9744113"/>
              <a:gd name="connsiteY2" fmla="*/ 1857735 h 4586594"/>
              <a:gd name="connsiteX3" fmla="*/ 9709898 w 9744113"/>
              <a:gd name="connsiteY3" fmla="*/ 4161359 h 4586594"/>
              <a:gd name="connsiteX4" fmla="*/ 9198520 w 9744113"/>
              <a:gd name="connsiteY4" fmla="*/ 4182508 h 4586594"/>
              <a:gd name="connsiteX5" fmla="*/ 8416382 w 9744113"/>
              <a:gd name="connsiteY5" fmla="*/ 4204129 h 4586594"/>
              <a:gd name="connsiteX6" fmla="*/ 8031753 w 9744113"/>
              <a:gd name="connsiteY6" fmla="*/ 4209361 h 4586594"/>
              <a:gd name="connsiteX7" fmla="*/ 7231709 w 9744113"/>
              <a:gd name="connsiteY7" fmla="*/ 4586012 h 4586594"/>
              <a:gd name="connsiteX8" fmla="*/ 7402254 w 9744113"/>
              <a:gd name="connsiteY8" fmla="*/ 4205667 h 4586594"/>
              <a:gd name="connsiteX9" fmla="*/ 7211696 w 9744113"/>
              <a:gd name="connsiteY9" fmla="*/ 4213740 h 4586594"/>
              <a:gd name="connsiteX10" fmla="*/ 5983699 w 9744113"/>
              <a:gd name="connsiteY10" fmla="*/ 4246431 h 4586594"/>
              <a:gd name="connsiteX11" fmla="*/ 233277 w 9744113"/>
              <a:gd name="connsiteY11" fmla="*/ 4298453 h 4586594"/>
              <a:gd name="connsiteX12" fmla="*/ 87720 w 9744113"/>
              <a:gd name="connsiteY12" fmla="*/ 2523145 h 4586594"/>
              <a:gd name="connsiteX13" fmla="*/ 4845 w 9744113"/>
              <a:gd name="connsiteY13" fmla="*/ 530948 h 4586594"/>
              <a:gd name="connsiteX14" fmla="*/ 156980 w 9744113"/>
              <a:gd name="connsiteY14" fmla="*/ 137092 h 4586594"/>
              <a:gd name="connsiteX15" fmla="*/ 6386267 w 9744113"/>
              <a:gd name="connsiteY15" fmla="*/ 9477 h 4586594"/>
              <a:gd name="connsiteX16" fmla="*/ 8978312 w 9744113"/>
              <a:gd name="connsiteY16" fmla="*/ 13361 h 4586594"/>
              <a:gd name="connsiteX17" fmla="*/ 9481117 w 9744113"/>
              <a:gd name="connsiteY17" fmla="*/ 3458 h 4586594"/>
              <a:gd name="connsiteX0" fmla="*/ 9477408 w 9740404"/>
              <a:gd name="connsiteY0" fmla="*/ 3458 h 4586594"/>
              <a:gd name="connsiteX1" fmla="*/ 9705819 w 9740404"/>
              <a:gd name="connsiteY1" fmla="*/ 99833 h 4586594"/>
              <a:gd name="connsiteX2" fmla="*/ 9713663 w 9740404"/>
              <a:gd name="connsiteY2" fmla="*/ 1857735 h 4586594"/>
              <a:gd name="connsiteX3" fmla="*/ 9706189 w 9740404"/>
              <a:gd name="connsiteY3" fmla="*/ 4161359 h 4586594"/>
              <a:gd name="connsiteX4" fmla="*/ 9194811 w 9740404"/>
              <a:gd name="connsiteY4" fmla="*/ 4182508 h 4586594"/>
              <a:gd name="connsiteX5" fmla="*/ 8412673 w 9740404"/>
              <a:gd name="connsiteY5" fmla="*/ 4204129 h 4586594"/>
              <a:gd name="connsiteX6" fmla="*/ 8028044 w 9740404"/>
              <a:gd name="connsiteY6" fmla="*/ 4209361 h 4586594"/>
              <a:gd name="connsiteX7" fmla="*/ 7228000 w 9740404"/>
              <a:gd name="connsiteY7" fmla="*/ 4586012 h 4586594"/>
              <a:gd name="connsiteX8" fmla="*/ 7398545 w 9740404"/>
              <a:gd name="connsiteY8" fmla="*/ 4205667 h 4586594"/>
              <a:gd name="connsiteX9" fmla="*/ 7207987 w 9740404"/>
              <a:gd name="connsiteY9" fmla="*/ 4213740 h 4586594"/>
              <a:gd name="connsiteX10" fmla="*/ 5979990 w 9740404"/>
              <a:gd name="connsiteY10" fmla="*/ 4246431 h 4586594"/>
              <a:gd name="connsiteX11" fmla="*/ 229568 w 9740404"/>
              <a:gd name="connsiteY11" fmla="*/ 4298453 h 4586594"/>
              <a:gd name="connsiteX12" fmla="*/ 84011 w 9740404"/>
              <a:gd name="connsiteY12" fmla="*/ 2523145 h 4586594"/>
              <a:gd name="connsiteX13" fmla="*/ 1136 w 9740404"/>
              <a:gd name="connsiteY13" fmla="*/ 530948 h 4586594"/>
              <a:gd name="connsiteX14" fmla="*/ 153271 w 9740404"/>
              <a:gd name="connsiteY14" fmla="*/ 137092 h 4586594"/>
              <a:gd name="connsiteX15" fmla="*/ 6382558 w 9740404"/>
              <a:gd name="connsiteY15" fmla="*/ 9477 h 4586594"/>
              <a:gd name="connsiteX16" fmla="*/ 8974603 w 9740404"/>
              <a:gd name="connsiteY16" fmla="*/ 13361 h 4586594"/>
              <a:gd name="connsiteX17" fmla="*/ 9477408 w 9740404"/>
              <a:gd name="connsiteY17" fmla="*/ 3458 h 4586594"/>
              <a:gd name="connsiteX0" fmla="*/ 9486740 w 9749736"/>
              <a:gd name="connsiteY0" fmla="*/ 3458 h 4586594"/>
              <a:gd name="connsiteX1" fmla="*/ 9715151 w 9749736"/>
              <a:gd name="connsiteY1" fmla="*/ 99833 h 4586594"/>
              <a:gd name="connsiteX2" fmla="*/ 9722995 w 9749736"/>
              <a:gd name="connsiteY2" fmla="*/ 1857735 h 4586594"/>
              <a:gd name="connsiteX3" fmla="*/ 9715521 w 9749736"/>
              <a:gd name="connsiteY3" fmla="*/ 4161359 h 4586594"/>
              <a:gd name="connsiteX4" fmla="*/ 9204143 w 9749736"/>
              <a:gd name="connsiteY4" fmla="*/ 4182508 h 4586594"/>
              <a:gd name="connsiteX5" fmla="*/ 8422005 w 9749736"/>
              <a:gd name="connsiteY5" fmla="*/ 4204129 h 4586594"/>
              <a:gd name="connsiteX6" fmla="*/ 8037376 w 9749736"/>
              <a:gd name="connsiteY6" fmla="*/ 4209361 h 4586594"/>
              <a:gd name="connsiteX7" fmla="*/ 7237332 w 9749736"/>
              <a:gd name="connsiteY7" fmla="*/ 4586012 h 4586594"/>
              <a:gd name="connsiteX8" fmla="*/ 7407877 w 9749736"/>
              <a:gd name="connsiteY8" fmla="*/ 4205667 h 4586594"/>
              <a:gd name="connsiteX9" fmla="*/ 7217319 w 9749736"/>
              <a:gd name="connsiteY9" fmla="*/ 4213740 h 4586594"/>
              <a:gd name="connsiteX10" fmla="*/ 5989322 w 9749736"/>
              <a:gd name="connsiteY10" fmla="*/ 4246431 h 4586594"/>
              <a:gd name="connsiteX11" fmla="*/ 238900 w 9749736"/>
              <a:gd name="connsiteY11" fmla="*/ 4298453 h 4586594"/>
              <a:gd name="connsiteX12" fmla="*/ 93343 w 9749736"/>
              <a:gd name="connsiteY12" fmla="*/ 2523145 h 4586594"/>
              <a:gd name="connsiteX13" fmla="*/ 10468 w 9749736"/>
              <a:gd name="connsiteY13" fmla="*/ 530948 h 4586594"/>
              <a:gd name="connsiteX14" fmla="*/ 97489 w 9749736"/>
              <a:gd name="connsiteY14" fmla="*/ 149115 h 4586594"/>
              <a:gd name="connsiteX15" fmla="*/ 6391890 w 9749736"/>
              <a:gd name="connsiteY15" fmla="*/ 9477 h 4586594"/>
              <a:gd name="connsiteX16" fmla="*/ 8983935 w 9749736"/>
              <a:gd name="connsiteY16" fmla="*/ 13361 h 4586594"/>
              <a:gd name="connsiteX17" fmla="*/ 9486740 w 9749736"/>
              <a:gd name="connsiteY17" fmla="*/ 3458 h 4586594"/>
              <a:gd name="connsiteX0" fmla="*/ 9486740 w 9793439"/>
              <a:gd name="connsiteY0" fmla="*/ 75473 h 4658609"/>
              <a:gd name="connsiteX1" fmla="*/ 9715151 w 9793439"/>
              <a:gd name="connsiteY1" fmla="*/ 171848 h 4658609"/>
              <a:gd name="connsiteX2" fmla="*/ 9779506 w 9793439"/>
              <a:gd name="connsiteY2" fmla="*/ 2048524 h 4658609"/>
              <a:gd name="connsiteX3" fmla="*/ 9715521 w 9793439"/>
              <a:gd name="connsiteY3" fmla="*/ 4233374 h 4658609"/>
              <a:gd name="connsiteX4" fmla="*/ 9204143 w 9793439"/>
              <a:gd name="connsiteY4" fmla="*/ 4254523 h 4658609"/>
              <a:gd name="connsiteX5" fmla="*/ 8422005 w 9793439"/>
              <a:gd name="connsiteY5" fmla="*/ 4276144 h 4658609"/>
              <a:gd name="connsiteX6" fmla="*/ 8037376 w 9793439"/>
              <a:gd name="connsiteY6" fmla="*/ 4281376 h 4658609"/>
              <a:gd name="connsiteX7" fmla="*/ 7237332 w 9793439"/>
              <a:gd name="connsiteY7" fmla="*/ 4658027 h 4658609"/>
              <a:gd name="connsiteX8" fmla="*/ 7407877 w 9793439"/>
              <a:gd name="connsiteY8" fmla="*/ 4277682 h 4658609"/>
              <a:gd name="connsiteX9" fmla="*/ 7217319 w 9793439"/>
              <a:gd name="connsiteY9" fmla="*/ 4285755 h 4658609"/>
              <a:gd name="connsiteX10" fmla="*/ 5989322 w 9793439"/>
              <a:gd name="connsiteY10" fmla="*/ 4318446 h 4658609"/>
              <a:gd name="connsiteX11" fmla="*/ 238900 w 9793439"/>
              <a:gd name="connsiteY11" fmla="*/ 4370468 h 4658609"/>
              <a:gd name="connsiteX12" fmla="*/ 93343 w 9793439"/>
              <a:gd name="connsiteY12" fmla="*/ 2595160 h 4658609"/>
              <a:gd name="connsiteX13" fmla="*/ 10468 w 9793439"/>
              <a:gd name="connsiteY13" fmla="*/ 602963 h 4658609"/>
              <a:gd name="connsiteX14" fmla="*/ 97489 w 9793439"/>
              <a:gd name="connsiteY14" fmla="*/ 221130 h 4658609"/>
              <a:gd name="connsiteX15" fmla="*/ 6391890 w 9793439"/>
              <a:gd name="connsiteY15" fmla="*/ 81492 h 4658609"/>
              <a:gd name="connsiteX16" fmla="*/ 8983935 w 9793439"/>
              <a:gd name="connsiteY16" fmla="*/ 85376 h 4658609"/>
              <a:gd name="connsiteX17" fmla="*/ 9486740 w 9793439"/>
              <a:gd name="connsiteY17" fmla="*/ 75473 h 4658609"/>
              <a:gd name="connsiteX0" fmla="*/ 9486740 w 9792089"/>
              <a:gd name="connsiteY0" fmla="*/ 3458 h 4586594"/>
              <a:gd name="connsiteX1" fmla="*/ 9715151 w 9792089"/>
              <a:gd name="connsiteY1" fmla="*/ 99833 h 4586594"/>
              <a:gd name="connsiteX2" fmla="*/ 9779506 w 9792089"/>
              <a:gd name="connsiteY2" fmla="*/ 1976509 h 4586594"/>
              <a:gd name="connsiteX3" fmla="*/ 9715521 w 9792089"/>
              <a:gd name="connsiteY3" fmla="*/ 4161359 h 4586594"/>
              <a:gd name="connsiteX4" fmla="*/ 9204143 w 9792089"/>
              <a:gd name="connsiteY4" fmla="*/ 4182508 h 4586594"/>
              <a:gd name="connsiteX5" fmla="*/ 8422005 w 9792089"/>
              <a:gd name="connsiteY5" fmla="*/ 4204129 h 4586594"/>
              <a:gd name="connsiteX6" fmla="*/ 8037376 w 9792089"/>
              <a:gd name="connsiteY6" fmla="*/ 4209361 h 4586594"/>
              <a:gd name="connsiteX7" fmla="*/ 7237332 w 9792089"/>
              <a:gd name="connsiteY7" fmla="*/ 4586012 h 4586594"/>
              <a:gd name="connsiteX8" fmla="*/ 7407877 w 9792089"/>
              <a:gd name="connsiteY8" fmla="*/ 4205667 h 4586594"/>
              <a:gd name="connsiteX9" fmla="*/ 7217319 w 9792089"/>
              <a:gd name="connsiteY9" fmla="*/ 4213740 h 4586594"/>
              <a:gd name="connsiteX10" fmla="*/ 5989322 w 9792089"/>
              <a:gd name="connsiteY10" fmla="*/ 4246431 h 4586594"/>
              <a:gd name="connsiteX11" fmla="*/ 238900 w 9792089"/>
              <a:gd name="connsiteY11" fmla="*/ 4298453 h 4586594"/>
              <a:gd name="connsiteX12" fmla="*/ 93343 w 9792089"/>
              <a:gd name="connsiteY12" fmla="*/ 2523145 h 4586594"/>
              <a:gd name="connsiteX13" fmla="*/ 10468 w 9792089"/>
              <a:gd name="connsiteY13" fmla="*/ 530948 h 4586594"/>
              <a:gd name="connsiteX14" fmla="*/ 97489 w 9792089"/>
              <a:gd name="connsiteY14" fmla="*/ 149115 h 4586594"/>
              <a:gd name="connsiteX15" fmla="*/ 6391890 w 9792089"/>
              <a:gd name="connsiteY15" fmla="*/ 9477 h 4586594"/>
              <a:gd name="connsiteX16" fmla="*/ 8983935 w 9792089"/>
              <a:gd name="connsiteY16" fmla="*/ 13361 h 4586594"/>
              <a:gd name="connsiteX17" fmla="*/ 9486740 w 9792089"/>
              <a:gd name="connsiteY17" fmla="*/ 3458 h 4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92089" h="4586594">
                <a:moveTo>
                  <a:pt x="9486740" y="3458"/>
                </a:moveTo>
                <a:cubicBezTo>
                  <a:pt x="9608609" y="17870"/>
                  <a:pt x="9702239" y="-44549"/>
                  <a:pt x="9715151" y="99833"/>
                </a:cubicBezTo>
                <a:cubicBezTo>
                  <a:pt x="9744763" y="430954"/>
                  <a:pt x="9820064" y="1179006"/>
                  <a:pt x="9779506" y="1976509"/>
                </a:cubicBezTo>
                <a:cubicBezTo>
                  <a:pt x="9821453" y="2872786"/>
                  <a:pt x="9747762" y="4009775"/>
                  <a:pt x="9715521" y="4161359"/>
                </a:cubicBezTo>
                <a:cubicBezTo>
                  <a:pt x="9446860" y="4212001"/>
                  <a:pt x="9419729" y="4175380"/>
                  <a:pt x="9204143" y="4182508"/>
                </a:cubicBezTo>
                <a:lnTo>
                  <a:pt x="8422005" y="4204129"/>
                </a:lnTo>
                <a:lnTo>
                  <a:pt x="8037376" y="4209361"/>
                </a:lnTo>
                <a:cubicBezTo>
                  <a:pt x="7952820" y="4216563"/>
                  <a:pt x="7868491" y="4404455"/>
                  <a:pt x="7237332" y="4586012"/>
                </a:cubicBezTo>
                <a:cubicBezTo>
                  <a:pt x="7212892" y="4601135"/>
                  <a:pt x="7434449" y="4317853"/>
                  <a:pt x="7407877" y="4205667"/>
                </a:cubicBezTo>
                <a:lnTo>
                  <a:pt x="7217319" y="4213740"/>
                </a:lnTo>
                <a:lnTo>
                  <a:pt x="5989322" y="4246431"/>
                </a:lnTo>
                <a:cubicBezTo>
                  <a:pt x="4635231" y="4269266"/>
                  <a:pt x="2061843" y="4343979"/>
                  <a:pt x="238900" y="4298453"/>
                </a:cubicBezTo>
                <a:cubicBezTo>
                  <a:pt x="67346" y="4318795"/>
                  <a:pt x="106883" y="4077771"/>
                  <a:pt x="93343" y="2523145"/>
                </a:cubicBezTo>
                <a:cubicBezTo>
                  <a:pt x="78840" y="1882752"/>
                  <a:pt x="9777" y="926620"/>
                  <a:pt x="10468" y="530948"/>
                </a:cubicBezTo>
                <a:cubicBezTo>
                  <a:pt x="11159" y="135276"/>
                  <a:pt x="-45388" y="172775"/>
                  <a:pt x="97489" y="149115"/>
                </a:cubicBezTo>
                <a:cubicBezTo>
                  <a:pt x="1625900" y="105255"/>
                  <a:pt x="4329024" y="-2658"/>
                  <a:pt x="6391890" y="9477"/>
                </a:cubicBezTo>
                <a:lnTo>
                  <a:pt x="8983935" y="13361"/>
                </a:lnTo>
                <a:cubicBezTo>
                  <a:pt x="9151710" y="25102"/>
                  <a:pt x="9364871" y="-10954"/>
                  <a:pt x="9486740" y="3458"/>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4EFA4DF-7CCE-8D61-289C-B957D7D9AD4C}"/>
              </a:ext>
            </a:extLst>
          </p:cNvPr>
          <p:cNvSpPr>
            <a:spLocks noGrp="1"/>
          </p:cNvSpPr>
          <p:nvPr>
            <p:ph type="title"/>
          </p:nvPr>
        </p:nvSpPr>
        <p:spPr>
          <a:xfrm>
            <a:off x="2306385" y="1764734"/>
            <a:ext cx="7559817" cy="375351"/>
          </a:xfrm>
        </p:spPr>
        <p:txBody>
          <a:bodyPr vert="horz" lIns="91440" tIns="45720" rIns="91440" bIns="45720" rtlCol="0" anchor="ctr">
            <a:normAutofit fontScale="90000"/>
          </a:bodyPr>
          <a:lstStyle/>
          <a:p>
            <a:r>
              <a:rPr lang="en-US" dirty="0"/>
              <a:t>Conclusion: </a:t>
            </a:r>
            <a:br>
              <a:rPr lang="en-US" dirty="0"/>
            </a:br>
            <a:endParaRPr lang="en-US" dirty="0"/>
          </a:p>
        </p:txBody>
      </p:sp>
      <p:sp>
        <p:nvSpPr>
          <p:cNvPr id="2" name="Content Placeholder 21">
            <a:extLst>
              <a:ext uri="{FF2B5EF4-FFF2-40B4-BE49-F238E27FC236}">
                <a16:creationId xmlns:a16="http://schemas.microsoft.com/office/drawing/2014/main" id="{C338868B-147F-BB85-12A6-8BEB956E954E}"/>
              </a:ext>
            </a:extLst>
          </p:cNvPr>
          <p:cNvSpPr txBox="1">
            <a:spLocks/>
          </p:cNvSpPr>
          <p:nvPr/>
        </p:nvSpPr>
        <p:spPr>
          <a:xfrm>
            <a:off x="1460085" y="1892922"/>
            <a:ext cx="9232503" cy="1077486"/>
          </a:xfrm>
          <a:prstGeom prst="rect">
            <a:avLst/>
          </a:prstGeom>
        </p:spPr>
        <p:txBody>
          <a:bodyP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0" dirty="0" err="1"/>
              <a:t>Speechiness</a:t>
            </a:r>
            <a:r>
              <a:rPr lang="en-US" sz="2000" b="0" dirty="0"/>
              <a:t> does have a minor effect on a songs popularity. Songs with lower </a:t>
            </a:r>
            <a:r>
              <a:rPr lang="en-US" sz="2000" b="0" dirty="0" err="1"/>
              <a:t>speechiness</a:t>
            </a:r>
            <a:r>
              <a:rPr lang="en-US" sz="2000" b="0" dirty="0"/>
              <a:t> appear more frequently in the Top Tracks, particularly over the last 3 years </a:t>
            </a:r>
          </a:p>
        </p:txBody>
      </p:sp>
      <p:sp>
        <p:nvSpPr>
          <p:cNvPr id="3" name="Title 3">
            <a:extLst>
              <a:ext uri="{FF2B5EF4-FFF2-40B4-BE49-F238E27FC236}">
                <a16:creationId xmlns:a16="http://schemas.microsoft.com/office/drawing/2014/main" id="{5FBC57D6-1DF1-EE77-7677-C837C3D76E50}"/>
              </a:ext>
            </a:extLst>
          </p:cNvPr>
          <p:cNvSpPr txBox="1">
            <a:spLocks/>
          </p:cNvSpPr>
          <p:nvPr/>
        </p:nvSpPr>
        <p:spPr>
          <a:xfrm>
            <a:off x="2291319" y="3337652"/>
            <a:ext cx="7559817" cy="3753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a:lstStyle>
          <a:p>
            <a:r>
              <a:rPr lang="en-US" sz="4300" dirty="0"/>
              <a:t>Recommendation</a:t>
            </a:r>
          </a:p>
        </p:txBody>
      </p:sp>
      <p:sp>
        <p:nvSpPr>
          <p:cNvPr id="5" name="Content Placeholder 21">
            <a:extLst>
              <a:ext uri="{FF2B5EF4-FFF2-40B4-BE49-F238E27FC236}">
                <a16:creationId xmlns:a16="http://schemas.microsoft.com/office/drawing/2014/main" id="{F1145B09-029C-05C8-04CF-923394ADFAC8}"/>
              </a:ext>
            </a:extLst>
          </p:cNvPr>
          <p:cNvSpPr txBox="1">
            <a:spLocks/>
          </p:cNvSpPr>
          <p:nvPr/>
        </p:nvSpPr>
        <p:spPr>
          <a:xfrm>
            <a:off x="1351541" y="3770326"/>
            <a:ext cx="9232503" cy="1077486"/>
          </a:xfrm>
          <a:prstGeom prst="rect">
            <a:avLst/>
          </a:prstGeom>
        </p:spPr>
        <p:txBody>
          <a:bodyP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0" dirty="0"/>
              <a:t>Our Clients should create a song which has no more than a </a:t>
            </a:r>
            <a:r>
              <a:rPr lang="en-US" sz="2000" b="0" dirty="0" err="1"/>
              <a:t>speeichniness</a:t>
            </a:r>
            <a:r>
              <a:rPr lang="en-US" sz="2000" b="0" dirty="0"/>
              <a:t> value of 0.1 in order to increase their chances of getting their song into the Top Tracks of 2023</a:t>
            </a:r>
          </a:p>
        </p:txBody>
      </p:sp>
      <p:pic>
        <p:nvPicPr>
          <p:cNvPr id="6" name="Picture 5">
            <a:extLst>
              <a:ext uri="{FF2B5EF4-FFF2-40B4-BE49-F238E27FC236}">
                <a16:creationId xmlns:a16="http://schemas.microsoft.com/office/drawing/2014/main" id="{7280A748-7C4F-6EE8-0ECB-9FA3A4281519}"/>
              </a:ext>
            </a:extLst>
          </p:cNvPr>
          <p:cNvPicPr>
            <a:picLocks noChangeAspect="1"/>
          </p:cNvPicPr>
          <p:nvPr/>
        </p:nvPicPr>
        <p:blipFill>
          <a:blip r:embed="rId2"/>
          <a:stretch>
            <a:fillRect/>
          </a:stretch>
        </p:blipFill>
        <p:spPr>
          <a:xfrm>
            <a:off x="10372323" y="5620801"/>
            <a:ext cx="1642552" cy="1101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302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40A18DE0-61A8-754C-6303-EF8DB75FDD61}"/>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3: There is a direct correlation between “energy” and “danceability” features.</a:t>
            </a:r>
          </a:p>
        </p:txBody>
      </p:sp>
      <p:sp>
        <p:nvSpPr>
          <p:cNvPr id="3" name="Text Placeholder 2">
            <a:extLst>
              <a:ext uri="{FF2B5EF4-FFF2-40B4-BE49-F238E27FC236}">
                <a16:creationId xmlns:a16="http://schemas.microsoft.com/office/drawing/2014/main" id="{808DC6DD-8B5B-93BA-4685-2496B3CF68C3}"/>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err="1">
                <a:solidFill>
                  <a:schemeClr val="tx1"/>
                </a:solidFill>
              </a:rPr>
              <a:t>Hamda</a:t>
            </a:r>
            <a:endParaRPr lang="en-US" sz="3200" dirty="0">
              <a:solidFill>
                <a:schemeClr val="tx1"/>
              </a:solidFill>
            </a:endParaRPr>
          </a:p>
        </p:txBody>
      </p:sp>
      <p:pic>
        <p:nvPicPr>
          <p:cNvPr id="4" name="Picture 3">
            <a:extLst>
              <a:ext uri="{FF2B5EF4-FFF2-40B4-BE49-F238E27FC236}">
                <a16:creationId xmlns:a16="http://schemas.microsoft.com/office/drawing/2014/main" id="{EE58BA9D-3F52-9EA2-1AB1-FC97D9763F4F}"/>
              </a:ext>
            </a:extLst>
          </p:cNvPr>
          <p:cNvPicPr>
            <a:picLocks noChangeAspect="1"/>
          </p:cNvPicPr>
          <p:nvPr/>
        </p:nvPicPr>
        <p:blipFill>
          <a:blip r:embed="rId2">
            <a:clrChange>
              <a:clrFrom>
                <a:srgbClr val="4DD3F1"/>
              </a:clrFrom>
              <a:clrTo>
                <a:srgbClr val="4DD3F1">
                  <a:alpha val="0"/>
                </a:srgbClr>
              </a:clrTo>
            </a:clrChange>
          </a:blip>
          <a:stretch>
            <a:fillRect/>
          </a:stretch>
        </p:blipFill>
        <p:spPr>
          <a:xfrm>
            <a:off x="10242722" y="5159063"/>
            <a:ext cx="2030009" cy="1522507"/>
          </a:xfrm>
          <a:prstGeom prst="rect">
            <a:avLst/>
          </a:prstGeom>
        </p:spPr>
      </p:pic>
    </p:spTree>
    <p:extLst>
      <p:ext uri="{BB962C8B-B14F-4D97-AF65-F5344CB8AC3E}">
        <p14:creationId xmlns:p14="http://schemas.microsoft.com/office/powerpoint/2010/main" val="314399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5"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6" name="Rectangle 15">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7">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09" y="534571"/>
            <a:ext cx="11418399" cy="3938131"/>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364EFC6A-27DC-852A-8AD4-946D1A7E7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99" y="553132"/>
            <a:ext cx="4230191" cy="3838899"/>
          </a:xfrm>
          <a:prstGeom prst="rect">
            <a:avLst/>
          </a:prstGeom>
        </p:spPr>
      </p:pic>
      <p:pic>
        <p:nvPicPr>
          <p:cNvPr id="7" name="Picture 6" descr="Chart, bar chart&#10;&#10;Description automatically generated">
            <a:extLst>
              <a:ext uri="{FF2B5EF4-FFF2-40B4-BE49-F238E27FC236}">
                <a16:creationId xmlns:a16="http://schemas.microsoft.com/office/drawing/2014/main" id="{BE79ACEC-D3CC-39E2-DC24-E76EA2081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412" y="622083"/>
            <a:ext cx="4154212" cy="3769948"/>
          </a:xfrm>
          <a:prstGeom prst="rect">
            <a:avLst/>
          </a:prstGeom>
        </p:spPr>
      </p:pic>
      <p:sp>
        <p:nvSpPr>
          <p:cNvPr id="8" name="TextBox 7">
            <a:extLst>
              <a:ext uri="{FF2B5EF4-FFF2-40B4-BE49-F238E27FC236}">
                <a16:creationId xmlns:a16="http://schemas.microsoft.com/office/drawing/2014/main" id="{E38CC4BF-BD03-A1B7-30A8-B90DA53C41AE}"/>
              </a:ext>
            </a:extLst>
          </p:cNvPr>
          <p:cNvSpPr txBox="1"/>
          <p:nvPr/>
        </p:nvSpPr>
        <p:spPr>
          <a:xfrm>
            <a:off x="482510" y="4718715"/>
            <a:ext cx="1122698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Danceability describes how suitable a track is for dancing based on a combination of musical elements including tempo, rhythm stability, beat strength, and overall regularity. A value of 0.0 is the least danceable and 1.0 is the most danceable.</a:t>
            </a:r>
          </a:p>
          <a:p>
            <a:pPr algn="ctr"/>
            <a:endParaRPr lang="en-US" dirty="0"/>
          </a:p>
          <a:p>
            <a:pPr algn="ctr"/>
            <a:r>
              <a:rPr lang="en-US" dirty="0"/>
              <a:t>Energy is a measure from 0.0 to 1.0 and represents a perceptual measure of intensity and activity</a:t>
            </a:r>
          </a:p>
        </p:txBody>
      </p:sp>
    </p:spTree>
    <p:extLst>
      <p:ext uri="{BB962C8B-B14F-4D97-AF65-F5344CB8AC3E}">
        <p14:creationId xmlns:p14="http://schemas.microsoft.com/office/powerpoint/2010/main" val="164346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6" name="Rectangle 15">
            <a:extLst>
              <a:ext uri="{FF2B5EF4-FFF2-40B4-BE49-F238E27FC236}">
                <a16:creationId xmlns:a16="http://schemas.microsoft.com/office/drawing/2014/main" id="{9D31FA12-62D3-45F2-A54B-C528BB0E1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DBA102-7785-4932-A4DF-3C6A403A4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103327">
            <a:off x="816371" y="858598"/>
            <a:ext cx="5769228" cy="528216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FC131AA-92D9-2864-BB6C-08A4531D1A2E}"/>
              </a:ext>
            </a:extLst>
          </p:cNvPr>
          <p:cNvSpPr>
            <a:spLocks noGrp="1"/>
          </p:cNvSpPr>
          <p:nvPr>
            <p:ph type="title"/>
          </p:nvPr>
        </p:nvSpPr>
        <p:spPr>
          <a:xfrm>
            <a:off x="1630837" y="3546162"/>
            <a:ext cx="3995225" cy="2276042"/>
          </a:xfrm>
        </p:spPr>
        <p:txBody>
          <a:bodyPr vert="horz" lIns="91440" tIns="45720" rIns="91440" bIns="45720" rtlCol="0" anchor="b">
            <a:noAutofit/>
          </a:bodyPr>
          <a:lstStyle/>
          <a:p>
            <a:r>
              <a:rPr lang="en-US" sz="2400" b="0" spc="50" dirty="0">
                <a:latin typeface="+mn-lt"/>
                <a:ea typeface="+mn-ea"/>
                <a:cs typeface="+mn-cs"/>
              </a:rPr>
              <a:t>Judging from songs ranging from 75-95 score in popularity, 0.55-0.85 danceability seems to be the range in which popular songs fall into.</a:t>
            </a:r>
            <a:br>
              <a:rPr lang="en-US" sz="2400" b="0" spc="50" dirty="0">
                <a:latin typeface="+mn-lt"/>
                <a:ea typeface="+mn-ea"/>
                <a:cs typeface="+mn-cs"/>
              </a:rPr>
            </a:br>
            <a:br>
              <a:rPr lang="en-US" sz="2400" b="0" spc="50" dirty="0">
                <a:latin typeface="+mn-lt"/>
                <a:ea typeface="+mn-ea"/>
                <a:cs typeface="+mn-cs"/>
              </a:rPr>
            </a:br>
            <a:r>
              <a:rPr lang="en-US" sz="2400" b="0" spc="50" dirty="0">
                <a:latin typeface="+mn-lt"/>
                <a:ea typeface="+mn-ea"/>
                <a:cs typeface="+mn-cs"/>
              </a:rPr>
              <a:t>Likewise, songs ranging from 85-95 score 0.5-0.85 energy are a suitable window to set the energy level.</a:t>
            </a:r>
          </a:p>
        </p:txBody>
      </p:sp>
      <p:sp>
        <p:nvSpPr>
          <p:cNvPr id="20" name="Freeform: Shape 19">
            <a:extLst>
              <a:ext uri="{FF2B5EF4-FFF2-40B4-BE49-F238E27FC236}">
                <a16:creationId xmlns:a16="http://schemas.microsoft.com/office/drawing/2014/main" id="{2C3EC99C-998B-4A39-8BC5-20DE5811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833463" y="464233"/>
            <a:ext cx="4205615" cy="283815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7642B0E-A915-4B4E-87A4-AB6F54123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1598" y="3439202"/>
            <a:ext cx="4205615" cy="283815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B6B3B227-F126-4423-BE87-30F92B384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103327">
            <a:off x="856843" y="866355"/>
            <a:ext cx="5799328" cy="528216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8" name="Picture 7" descr="Chart, line chart&#10;&#10;Description automatically generated">
            <a:extLst>
              <a:ext uri="{FF2B5EF4-FFF2-40B4-BE49-F238E27FC236}">
                <a16:creationId xmlns:a16="http://schemas.microsoft.com/office/drawing/2014/main" id="{4049D734-3966-2F67-8FD3-DA8C7C261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271" y="3843043"/>
            <a:ext cx="3227998" cy="2397775"/>
          </a:xfrm>
          <a:prstGeom prst="rect">
            <a:avLst/>
          </a:prstGeom>
        </p:spPr>
      </p:pic>
      <p:pic>
        <p:nvPicPr>
          <p:cNvPr id="10" name="Picture 9" descr="Chart, line chart&#10;&#10;Description automatically generated">
            <a:extLst>
              <a:ext uri="{FF2B5EF4-FFF2-40B4-BE49-F238E27FC236}">
                <a16:creationId xmlns:a16="http://schemas.microsoft.com/office/drawing/2014/main" id="{4C6F43CE-EC5D-B0A7-FF97-72ACA6D7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079" y="856482"/>
            <a:ext cx="3257026" cy="2380799"/>
          </a:xfrm>
          <a:prstGeom prst="rect">
            <a:avLst/>
          </a:prstGeom>
        </p:spPr>
      </p:pic>
      <p:sp>
        <p:nvSpPr>
          <p:cNvPr id="3" name="Text Placeholder 2">
            <a:extLst>
              <a:ext uri="{FF2B5EF4-FFF2-40B4-BE49-F238E27FC236}">
                <a16:creationId xmlns:a16="http://schemas.microsoft.com/office/drawing/2014/main" id="{B1546E40-A60B-BE2D-8364-87F3A6BD890E}"/>
              </a:ext>
            </a:extLst>
          </p:cNvPr>
          <p:cNvSpPr>
            <a:spLocks noGrp="1"/>
          </p:cNvSpPr>
          <p:nvPr>
            <p:ph type="body" idx="1"/>
          </p:nvPr>
        </p:nvSpPr>
        <p:spPr>
          <a:xfrm>
            <a:off x="7071823" y="553132"/>
            <a:ext cx="3910819" cy="339440"/>
          </a:xfrm>
        </p:spPr>
        <p:txBody>
          <a:bodyPr vert="horz" lIns="91440" tIns="45720" rIns="91440" bIns="45720" rtlCol="0" anchor="t">
            <a:normAutofit lnSpcReduction="10000"/>
          </a:bodyPr>
          <a:lstStyle/>
          <a:p>
            <a:r>
              <a:rPr lang="en-US" sz="1800" b="0" dirty="0">
                <a:solidFill>
                  <a:schemeClr val="tx1"/>
                </a:solidFill>
              </a:rPr>
              <a:t>Danceability mean over time</a:t>
            </a:r>
          </a:p>
        </p:txBody>
      </p:sp>
      <p:sp>
        <p:nvSpPr>
          <p:cNvPr id="11" name="Text Placeholder 2">
            <a:extLst>
              <a:ext uri="{FF2B5EF4-FFF2-40B4-BE49-F238E27FC236}">
                <a16:creationId xmlns:a16="http://schemas.microsoft.com/office/drawing/2014/main" id="{B0B68EDE-16ED-1D54-2D8C-01EC18DCFEFC}"/>
              </a:ext>
            </a:extLst>
          </p:cNvPr>
          <p:cNvSpPr txBox="1">
            <a:spLocks/>
          </p:cNvSpPr>
          <p:nvPr/>
        </p:nvSpPr>
        <p:spPr>
          <a:xfrm>
            <a:off x="7008995" y="3546162"/>
            <a:ext cx="3910819" cy="33944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00000"/>
              </a:lnSpc>
              <a:spcBef>
                <a:spcPts val="1000"/>
              </a:spcBef>
              <a:buSzPct val="73000"/>
              <a:buFontTx/>
              <a:buNone/>
              <a:defRPr sz="2800" b="1" kern="1200" spc="50" baseline="0">
                <a:solidFill>
                  <a:schemeClr val="tx1">
                    <a:tint val="75000"/>
                  </a:schemeClr>
                </a:solidFill>
                <a:latin typeface="+mn-lt"/>
                <a:ea typeface="+mn-ea"/>
                <a:cs typeface="+mn-cs"/>
              </a:defRPr>
            </a:lvl1pPr>
            <a:lvl2pPr marL="457200" indent="0" algn="l" defTabSz="914400" rtl="0" eaLnBrk="1" latinLnBrk="0" hangingPunct="1">
              <a:lnSpc>
                <a:spcPct val="100000"/>
              </a:lnSpc>
              <a:spcBef>
                <a:spcPts val="500"/>
              </a:spcBef>
              <a:buSzPct val="70000"/>
              <a:buFont typeface="Arial" panose="020B0604020202020204" pitchFamily="34" charset="0"/>
              <a:buNone/>
              <a:defRPr sz="2000" b="1" kern="1200" spc="5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73000"/>
              <a:buFontTx/>
              <a:buNone/>
              <a:defRPr sz="1800" b="1" kern="1200" spc="5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73000"/>
              <a:buFont typeface="Arial" panose="020B0604020202020204" pitchFamily="34" charset="0"/>
              <a:buNone/>
              <a:defRPr sz="1600" b="1" kern="1200" spc="5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73000"/>
              <a:buFontTx/>
              <a:buNone/>
              <a:defRPr sz="1600" b="1" kern="1200" spc="5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0" dirty="0">
                <a:solidFill>
                  <a:schemeClr val="tx1"/>
                </a:solidFill>
              </a:rPr>
              <a:t>Energy mean over time</a:t>
            </a:r>
          </a:p>
        </p:txBody>
      </p:sp>
    </p:spTree>
    <p:extLst>
      <p:ext uri="{BB962C8B-B14F-4D97-AF65-F5344CB8AC3E}">
        <p14:creationId xmlns:p14="http://schemas.microsoft.com/office/powerpoint/2010/main" val="1859491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0AFECA9-5DED-6CB0-663F-6826F812725A}"/>
              </a:ext>
            </a:extLst>
          </p:cNvPr>
          <p:cNvSpPr>
            <a:spLocks noGrp="1"/>
          </p:cNvSpPr>
          <p:nvPr>
            <p:ph type="title"/>
          </p:nvPr>
        </p:nvSpPr>
        <p:spPr>
          <a:xfrm>
            <a:off x="1172814" y="1378226"/>
            <a:ext cx="3363687" cy="615944"/>
          </a:xfrm>
        </p:spPr>
        <p:txBody>
          <a:bodyPr vert="horz" lIns="91440" tIns="45720" rIns="91440" bIns="45720" rtlCol="0" anchor="b">
            <a:normAutofit fontScale="90000"/>
          </a:bodyPr>
          <a:lstStyle/>
          <a:p>
            <a:r>
              <a:rPr lang="en-US" sz="4800" dirty="0"/>
              <a:t>Danceability</a:t>
            </a:r>
          </a:p>
        </p:txBody>
      </p:sp>
      <p:sp>
        <p:nvSpPr>
          <p:cNvPr id="3" name="Text Placeholder 2">
            <a:extLst>
              <a:ext uri="{FF2B5EF4-FFF2-40B4-BE49-F238E27FC236}">
                <a16:creationId xmlns:a16="http://schemas.microsoft.com/office/drawing/2014/main" id="{8BA53320-F5C1-9939-D7FB-09B2989E3553}"/>
              </a:ext>
            </a:extLst>
          </p:cNvPr>
          <p:cNvSpPr>
            <a:spLocks noGrp="1"/>
          </p:cNvSpPr>
          <p:nvPr>
            <p:ph type="body" idx="1"/>
          </p:nvPr>
        </p:nvSpPr>
        <p:spPr>
          <a:xfrm>
            <a:off x="894945" y="2123085"/>
            <a:ext cx="3861881" cy="3460591"/>
          </a:xfrm>
        </p:spPr>
        <p:txBody>
          <a:bodyPr vert="horz" lIns="91440" tIns="45720" rIns="91440" bIns="45720" rtlCol="0" anchor="t">
            <a:noAutofit/>
          </a:bodyPr>
          <a:lstStyle/>
          <a:p>
            <a:r>
              <a:rPr lang="en-US" sz="1800" b="0" dirty="0">
                <a:solidFill>
                  <a:schemeClr val="tx1"/>
                </a:solidFill>
              </a:rPr>
              <a:t>Danceability and energy is trending higher by the year. Most of the data is clumping around the 0.55-0.85 which is consistent with the trend.</a:t>
            </a:r>
          </a:p>
          <a:p>
            <a:r>
              <a:rPr lang="en-US" sz="1800" b="0" dirty="0">
                <a:solidFill>
                  <a:schemeClr val="tx1"/>
                </a:solidFill>
              </a:rPr>
              <a:t>This trend is also confirmed by the data in 2021, the average energy level for a song is 0.646. Most of the top hits are falling between 0.5-0.85 in energy so this recommendation is still valid.</a:t>
            </a:r>
          </a:p>
        </p:txBody>
      </p:sp>
      <p:pic>
        <p:nvPicPr>
          <p:cNvPr id="5" name="Picture 4" descr="Chart, scatter chart&#10;&#10;Description automatically generated">
            <a:extLst>
              <a:ext uri="{FF2B5EF4-FFF2-40B4-BE49-F238E27FC236}">
                <a16:creationId xmlns:a16="http://schemas.microsoft.com/office/drawing/2014/main" id="{4EBFF269-CFB5-EDC8-A9AA-FEA6EBBD0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648" y="1354535"/>
            <a:ext cx="6085217" cy="3924965"/>
          </a:xfrm>
          <a:prstGeom prst="rect">
            <a:avLst/>
          </a:prstGeom>
        </p:spPr>
      </p:pic>
    </p:spTree>
    <p:extLst>
      <p:ext uri="{BB962C8B-B14F-4D97-AF65-F5344CB8AC3E}">
        <p14:creationId xmlns:p14="http://schemas.microsoft.com/office/powerpoint/2010/main" val="372170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1CE512C-FAC7-426B-89D0-50188951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84672" y="647854"/>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78BF6F5-D7FC-DFA3-B838-62ED3A758E25}"/>
              </a:ext>
            </a:extLst>
          </p:cNvPr>
          <p:cNvSpPr>
            <a:spLocks noGrp="1"/>
          </p:cNvSpPr>
          <p:nvPr>
            <p:ph type="title"/>
          </p:nvPr>
        </p:nvSpPr>
        <p:spPr>
          <a:xfrm>
            <a:off x="1142162" y="897953"/>
            <a:ext cx="5083026" cy="1724135"/>
          </a:xfrm>
        </p:spPr>
        <p:txBody>
          <a:bodyPr vert="horz" lIns="91440" tIns="45720" rIns="91440" bIns="45720" rtlCol="0" anchor="ctr">
            <a:normAutofit/>
          </a:bodyPr>
          <a:lstStyle/>
          <a:p>
            <a:pPr algn="ctr"/>
            <a:r>
              <a:rPr lang="en-US" b="1" kern="1200" spc="100" baseline="0" dirty="0">
                <a:solidFill>
                  <a:schemeClr val="tx1"/>
                </a:solidFill>
                <a:latin typeface="+mj-lt"/>
                <a:ea typeface="+mj-ea"/>
                <a:cs typeface="+mj-cs"/>
              </a:rPr>
              <a:t>Our Clients </a:t>
            </a:r>
          </a:p>
        </p:txBody>
      </p:sp>
      <p:sp>
        <p:nvSpPr>
          <p:cNvPr id="24" name="Freeform: Shape 23">
            <a:extLst>
              <a:ext uri="{FF2B5EF4-FFF2-40B4-BE49-F238E27FC236}">
                <a16:creationId xmlns:a16="http://schemas.microsoft.com/office/drawing/2014/main" id="{80C1BABC-D8F0-40DC-A386-73BB1E2C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21875" y="593596"/>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noFill/>
          <a:ln w="19050" cap="flat">
            <a:solidFill>
              <a:schemeClr val="tx1"/>
            </a:solidFill>
            <a:prstDash val="solid"/>
            <a:miter/>
          </a:ln>
        </p:spPr>
        <p:txBody>
          <a:bodyPr rtlCol="0" anchor="ctr"/>
          <a:lstStyle/>
          <a:p>
            <a:endParaRPr lang="en-US"/>
          </a:p>
        </p:txBody>
      </p:sp>
      <p:sp>
        <p:nvSpPr>
          <p:cNvPr id="6" name="Content Placeholder 5">
            <a:extLst>
              <a:ext uri="{FF2B5EF4-FFF2-40B4-BE49-F238E27FC236}">
                <a16:creationId xmlns:a16="http://schemas.microsoft.com/office/drawing/2014/main" id="{AEC74AF3-FAAC-EA14-1BA6-E86D2E37A44D}"/>
              </a:ext>
            </a:extLst>
          </p:cNvPr>
          <p:cNvSpPr txBox="1">
            <a:spLocks/>
          </p:cNvSpPr>
          <p:nvPr/>
        </p:nvSpPr>
        <p:spPr>
          <a:xfrm>
            <a:off x="933449" y="3308980"/>
            <a:ext cx="5449183" cy="3006533"/>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b="0" dirty="0"/>
              <a:t>Our Clients – Penny Panda and Percy Python want to be in the Top 10 of Spotify Wrapped 2023 but have no idea how to get there!!</a:t>
            </a:r>
          </a:p>
        </p:txBody>
      </p:sp>
      <p:sp>
        <p:nvSpPr>
          <p:cNvPr id="26" name="Freeform: Shape 25">
            <a:extLst>
              <a:ext uri="{FF2B5EF4-FFF2-40B4-BE49-F238E27FC236}">
                <a16:creationId xmlns:a16="http://schemas.microsoft.com/office/drawing/2014/main" id="{0A792F26-E97F-49FE-BC72-E6FF0156E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66531" y="0"/>
            <a:ext cx="4956868"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99C1B6C-6427-E028-5F5F-A1650C9378E7}"/>
              </a:ext>
            </a:extLst>
          </p:cNvPr>
          <p:cNvPicPr>
            <a:picLocks noChangeAspect="1"/>
          </p:cNvPicPr>
          <p:nvPr/>
        </p:nvPicPr>
        <p:blipFill rotWithShape="1">
          <a:blip r:embed="rId2"/>
          <a:srcRect b="13280"/>
          <a:stretch/>
        </p:blipFill>
        <p:spPr>
          <a:xfrm>
            <a:off x="8385849" y="652724"/>
            <a:ext cx="2696344" cy="2557482"/>
          </a:xfrm>
          <a:prstGeom prst="rect">
            <a:avLst/>
          </a:prstGeom>
        </p:spPr>
      </p:pic>
      <p:pic>
        <p:nvPicPr>
          <p:cNvPr id="4" name="Content Placeholder 3" descr="Icon&#10;&#10;Description automatically generated with low confidence">
            <a:extLst>
              <a:ext uri="{FF2B5EF4-FFF2-40B4-BE49-F238E27FC236}">
                <a16:creationId xmlns:a16="http://schemas.microsoft.com/office/drawing/2014/main" id="{F1B22824-DA9D-1E33-5906-9BB951A09EB1}"/>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496575" y="3647793"/>
            <a:ext cx="2553367" cy="2553367"/>
          </a:xfrm>
          <a:prstGeom prst="rect">
            <a:avLst/>
          </a:prstGeom>
        </p:spPr>
      </p:pic>
    </p:spTree>
    <p:extLst>
      <p:ext uri="{BB962C8B-B14F-4D97-AF65-F5344CB8AC3E}">
        <p14:creationId xmlns:p14="http://schemas.microsoft.com/office/powerpoint/2010/main" val="364828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DB2AF-BB5B-251D-8972-7521101FF4E1}"/>
              </a:ext>
            </a:extLst>
          </p:cNvPr>
          <p:cNvSpPr>
            <a:spLocks noGrp="1"/>
          </p:cNvSpPr>
          <p:nvPr>
            <p:ph type="title"/>
          </p:nvPr>
        </p:nvSpPr>
        <p:spPr/>
        <p:txBody>
          <a:bodyPr/>
          <a:lstStyle/>
          <a:p>
            <a:r>
              <a:rPr lang="en-US" dirty="0"/>
              <a:t>Conclusion: Danceability and energy are key factors that influence a song’s popularity.</a:t>
            </a:r>
            <a:endParaRPr lang="en-GB" dirty="0"/>
          </a:p>
        </p:txBody>
      </p:sp>
      <p:pic>
        <p:nvPicPr>
          <p:cNvPr id="2050" name="Picture 2" descr="Dancing Panda by Andy Kelly on Dribbble">
            <a:extLst>
              <a:ext uri="{FF2B5EF4-FFF2-40B4-BE49-F238E27FC236}">
                <a16:creationId xmlns:a16="http://schemas.microsoft.com/office/drawing/2014/main" id="{1A73A1E7-D80A-F61A-99CC-B670A50B1B4C}"/>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6034" y="4390880"/>
            <a:ext cx="3667328" cy="275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48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F0B426D2-61DA-E6ED-6FA5-F591EA9E4113}"/>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4: The number of followers an artist has an impact on their position in the top 50 (2022 only)</a:t>
            </a:r>
          </a:p>
        </p:txBody>
      </p:sp>
      <p:sp>
        <p:nvSpPr>
          <p:cNvPr id="3" name="Text Placeholder 2">
            <a:extLst>
              <a:ext uri="{FF2B5EF4-FFF2-40B4-BE49-F238E27FC236}">
                <a16:creationId xmlns:a16="http://schemas.microsoft.com/office/drawing/2014/main" id="{11BA7D4E-C10B-6F41-27AC-04255FE4BFF0}"/>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Jade</a:t>
            </a:r>
          </a:p>
        </p:txBody>
      </p:sp>
      <p:pic>
        <p:nvPicPr>
          <p:cNvPr id="5" name="Picture 4">
            <a:extLst>
              <a:ext uri="{FF2B5EF4-FFF2-40B4-BE49-F238E27FC236}">
                <a16:creationId xmlns:a16="http://schemas.microsoft.com/office/drawing/2014/main" id="{DB88DF7A-60D8-CC67-EFFE-E1662060CF74}"/>
              </a:ext>
            </a:extLst>
          </p:cNvPr>
          <p:cNvPicPr>
            <a:picLocks noChangeAspect="1"/>
          </p:cNvPicPr>
          <p:nvPr/>
        </p:nvPicPr>
        <p:blipFill>
          <a:blip r:embed="rId2">
            <a:clrChange>
              <a:clrFrom>
                <a:srgbClr val="02DBFF"/>
              </a:clrFrom>
              <a:clrTo>
                <a:srgbClr val="02DBFF">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75205" y="-233041"/>
            <a:ext cx="2018802" cy="2018802"/>
          </a:xfrm>
          <a:prstGeom prst="rect">
            <a:avLst/>
          </a:prstGeom>
        </p:spPr>
      </p:pic>
    </p:spTree>
    <p:extLst>
      <p:ext uri="{BB962C8B-B14F-4D97-AF65-F5344CB8AC3E}">
        <p14:creationId xmlns:p14="http://schemas.microsoft.com/office/powerpoint/2010/main" val="606042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790" y="342900"/>
            <a:ext cx="11544419" cy="5975349"/>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9843" h="6074018">
                <a:moveTo>
                  <a:pt x="0" y="26168"/>
                </a:moveTo>
                <a:cubicBezTo>
                  <a:pt x="115344" y="-14971"/>
                  <a:pt x="509898" y="3750"/>
                  <a:pt x="759878" y="7490"/>
                </a:cubicBezTo>
                <a:lnTo>
                  <a:pt x="8811740" y="58150"/>
                </a:lnTo>
                <a:lnTo>
                  <a:pt x="10133387" y="58400"/>
                </a:lnTo>
                <a:lnTo>
                  <a:pt x="11522733" y="71807"/>
                </a:lnTo>
                <a:cubicBezTo>
                  <a:pt x="11582162" y="374233"/>
                  <a:pt x="11479781" y="1701284"/>
                  <a:pt x="11558343" y="2608923"/>
                </a:cubicBezTo>
                <a:cubicBezTo>
                  <a:pt x="11557823" y="3490742"/>
                  <a:pt x="11615629" y="4798293"/>
                  <a:pt x="11609369" y="5373939"/>
                </a:cubicBezTo>
                <a:cubicBezTo>
                  <a:pt x="11598540" y="5607299"/>
                  <a:pt x="11617528" y="6000117"/>
                  <a:pt x="11576881" y="6074018"/>
                </a:cubicBezTo>
                <a:cubicBezTo>
                  <a:pt x="10280371" y="6040323"/>
                  <a:pt x="8904348" y="6066425"/>
                  <a:pt x="7568082" y="6062628"/>
                </a:cubicBezTo>
                <a:lnTo>
                  <a:pt x="137076" y="6055087"/>
                </a:lnTo>
                <a:cubicBezTo>
                  <a:pt x="63429" y="6063027"/>
                  <a:pt x="98349" y="5818185"/>
                  <a:pt x="83401" y="5343326"/>
                </a:cubicBezTo>
                <a:cubicBezTo>
                  <a:pt x="68453" y="4868467"/>
                  <a:pt x="74700" y="4080309"/>
                  <a:pt x="47387" y="3205933"/>
                </a:cubicBezTo>
                <a:cubicBezTo>
                  <a:pt x="33509" y="2478020"/>
                  <a:pt x="41689" y="1595563"/>
                  <a:pt x="33791" y="1065602"/>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7E14E57-68A4-13BF-6631-757EB3F11921}"/>
              </a:ext>
            </a:extLst>
          </p:cNvPr>
          <p:cNvSpPr>
            <a:spLocks noGrp="1"/>
          </p:cNvSpPr>
          <p:nvPr>
            <p:ph type="title"/>
          </p:nvPr>
        </p:nvSpPr>
        <p:spPr>
          <a:xfrm>
            <a:off x="884904" y="974869"/>
            <a:ext cx="3790042" cy="4908263"/>
          </a:xfrm>
        </p:spPr>
        <p:txBody>
          <a:bodyPr>
            <a:normAutofit/>
          </a:bodyPr>
          <a:lstStyle/>
          <a:p>
            <a:pPr algn="ctr"/>
            <a:r>
              <a:rPr lang="en-GB" dirty="0"/>
              <a:t>Follower Figures</a:t>
            </a:r>
          </a:p>
        </p:txBody>
      </p:sp>
      <p:graphicFrame>
        <p:nvGraphicFramePr>
          <p:cNvPr id="8" name="Rectangle 1">
            <a:extLst>
              <a:ext uri="{FF2B5EF4-FFF2-40B4-BE49-F238E27FC236}">
                <a16:creationId xmlns:a16="http://schemas.microsoft.com/office/drawing/2014/main" id="{660B0A47-0ED8-4C9F-7546-22533CC226B3}"/>
              </a:ext>
            </a:extLst>
          </p:cNvPr>
          <p:cNvGraphicFramePr>
            <a:graphicFrameLocks noGrp="1"/>
          </p:cNvGraphicFramePr>
          <p:nvPr>
            <p:ph idx="1"/>
            <p:extLst>
              <p:ext uri="{D42A27DB-BD31-4B8C-83A1-F6EECF244321}">
                <p14:modId xmlns:p14="http://schemas.microsoft.com/office/powerpoint/2010/main" val="2218409712"/>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7008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4B2B9-DE8D-07FA-AEB0-B0FE340E506F}"/>
              </a:ext>
            </a:extLst>
          </p:cNvPr>
          <p:cNvSpPr>
            <a:spLocks noGrp="1"/>
          </p:cNvSpPr>
          <p:nvPr>
            <p:ph type="title"/>
          </p:nvPr>
        </p:nvSpPr>
        <p:spPr>
          <a:xfrm>
            <a:off x="766940" y="4976537"/>
            <a:ext cx="10658121" cy="875980"/>
          </a:xfrm>
        </p:spPr>
        <p:txBody>
          <a:bodyPr vert="horz" lIns="91440" tIns="45720" rIns="91440" bIns="45720" rtlCol="0" anchor="ctr">
            <a:normAutofit/>
          </a:bodyPr>
          <a:lstStyle/>
          <a:p>
            <a:pPr algn="ctr"/>
            <a:r>
              <a:rPr lang="en-US"/>
              <a:t>Overall Follower Figures 2022</a:t>
            </a:r>
          </a:p>
        </p:txBody>
      </p:sp>
      <p:sp>
        <p:nvSpPr>
          <p:cNvPr id="16" name="Freeform: Shape 15">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11" y="313659"/>
            <a:ext cx="11418399" cy="439901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52C73E8-666C-D3CC-F8D1-999E0EB8A8AF}"/>
              </a:ext>
            </a:extLst>
          </p:cNvPr>
          <p:cNvPicPr>
            <a:picLocks noGrp="1" noChangeAspect="1"/>
          </p:cNvPicPr>
          <p:nvPr>
            <p:ph idx="1"/>
          </p:nvPr>
        </p:nvPicPr>
        <p:blipFill>
          <a:blip r:embed="rId2"/>
          <a:stretch>
            <a:fillRect/>
          </a:stretch>
        </p:blipFill>
        <p:spPr>
          <a:xfrm>
            <a:off x="1168350" y="509581"/>
            <a:ext cx="9902039" cy="4010325"/>
          </a:xfrm>
          <a:prstGeom prst="rect">
            <a:avLst/>
          </a:prstGeom>
        </p:spPr>
      </p:pic>
    </p:spTree>
    <p:extLst>
      <p:ext uri="{BB962C8B-B14F-4D97-AF65-F5344CB8AC3E}">
        <p14:creationId xmlns:p14="http://schemas.microsoft.com/office/powerpoint/2010/main" val="93406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6A13A-F7F5-3CCF-B833-2847EFA6E02E}"/>
              </a:ext>
            </a:extLst>
          </p:cNvPr>
          <p:cNvSpPr>
            <a:spLocks noGrp="1"/>
          </p:cNvSpPr>
          <p:nvPr>
            <p:ph type="title"/>
          </p:nvPr>
        </p:nvSpPr>
        <p:spPr>
          <a:xfrm>
            <a:off x="940902" y="985686"/>
            <a:ext cx="3363687" cy="1598972"/>
          </a:xfrm>
        </p:spPr>
        <p:txBody>
          <a:bodyPr vert="horz" lIns="91440" tIns="45720" rIns="91440" bIns="45720" rtlCol="0" anchor="b">
            <a:normAutofit/>
          </a:bodyPr>
          <a:lstStyle/>
          <a:p>
            <a:pPr algn="ctr"/>
            <a:r>
              <a:rPr lang="en-US" dirty="0"/>
              <a:t>Followers Scatter Graph</a:t>
            </a:r>
          </a:p>
        </p:txBody>
      </p:sp>
      <p:sp>
        <p:nvSpPr>
          <p:cNvPr id="16" name="Freeform: Shape 15">
            <a:extLst>
              <a:ext uri="{FF2B5EF4-FFF2-40B4-BE49-F238E27FC236}">
                <a16:creationId xmlns:a16="http://schemas.microsoft.com/office/drawing/2014/main" id="{E8407E26-87C7-42DE-8E90-7BD332BB1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526493" y="-27388"/>
            <a:ext cx="5371548" cy="6758610"/>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1ED55459-2CBB-4DB7-B9D3-F43A3444A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574057" y="-57427"/>
            <a:ext cx="5371548" cy="675861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742EDB87-6970-282E-65C2-EF62629E8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0128" y="1219312"/>
            <a:ext cx="5860183" cy="4220546"/>
          </a:xfrm>
          <a:prstGeom prst="rect">
            <a:avLst/>
          </a:prstGeom>
        </p:spPr>
      </p:pic>
      <p:sp>
        <p:nvSpPr>
          <p:cNvPr id="7" name="TextBox 6">
            <a:extLst>
              <a:ext uri="{FF2B5EF4-FFF2-40B4-BE49-F238E27FC236}">
                <a16:creationId xmlns:a16="http://schemas.microsoft.com/office/drawing/2014/main" id="{4915C078-8B4F-9440-74AB-985C7A8ABC6E}"/>
              </a:ext>
            </a:extLst>
          </p:cNvPr>
          <p:cNvSpPr txBox="1"/>
          <p:nvPr/>
        </p:nvSpPr>
        <p:spPr>
          <a:xfrm>
            <a:off x="775603" y="3075524"/>
            <a:ext cx="3694287" cy="1938992"/>
          </a:xfrm>
          <a:prstGeom prst="rect">
            <a:avLst/>
          </a:prstGeom>
          <a:noFill/>
        </p:spPr>
        <p:txBody>
          <a:bodyPr wrap="square">
            <a:spAutoFit/>
          </a:bodyPr>
          <a:lstStyle/>
          <a:p>
            <a:pPr algn="ctr"/>
            <a:r>
              <a:rPr lang="en-US" sz="2400" dirty="0"/>
              <a:t>The </a:t>
            </a:r>
            <a:r>
              <a:rPr lang="en-US" sz="2400" dirty="0" err="1"/>
              <a:t>r-value</a:t>
            </a:r>
            <a:r>
              <a:rPr lang="en-US" sz="2400" dirty="0"/>
              <a:t> is: 0.0011013978257632207</a:t>
            </a:r>
          </a:p>
          <a:p>
            <a:pPr algn="ctr"/>
            <a:endParaRPr lang="en-US" sz="2400" dirty="0"/>
          </a:p>
          <a:p>
            <a:pPr algn="ctr"/>
            <a:r>
              <a:rPr lang="en-US" sz="2400" dirty="0"/>
              <a:t>The correlation between both factors is -0.03</a:t>
            </a:r>
            <a:endParaRPr lang="en-GB" sz="2400" dirty="0"/>
          </a:p>
        </p:txBody>
      </p:sp>
    </p:spTree>
    <p:extLst>
      <p:ext uri="{BB962C8B-B14F-4D97-AF65-F5344CB8AC3E}">
        <p14:creationId xmlns:p14="http://schemas.microsoft.com/office/powerpoint/2010/main" val="35240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1CE512C-FAC7-426B-89D0-50188951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84672" y="647854"/>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3926210-D446-574C-FBAA-9DAD90B22B0C}"/>
              </a:ext>
            </a:extLst>
          </p:cNvPr>
          <p:cNvSpPr>
            <a:spLocks noGrp="1"/>
          </p:cNvSpPr>
          <p:nvPr>
            <p:ph type="title"/>
          </p:nvPr>
        </p:nvSpPr>
        <p:spPr>
          <a:xfrm>
            <a:off x="1142162" y="897953"/>
            <a:ext cx="5083026" cy="1724135"/>
          </a:xfrm>
        </p:spPr>
        <p:txBody>
          <a:bodyPr>
            <a:normAutofit/>
          </a:bodyPr>
          <a:lstStyle/>
          <a:p>
            <a:pPr algn="ctr"/>
            <a:r>
              <a:rPr lang="en-GB"/>
              <a:t>Conclusions</a:t>
            </a:r>
          </a:p>
        </p:txBody>
      </p:sp>
      <p:sp>
        <p:nvSpPr>
          <p:cNvPr id="13" name="Freeform: Shape 12">
            <a:extLst>
              <a:ext uri="{FF2B5EF4-FFF2-40B4-BE49-F238E27FC236}">
                <a16:creationId xmlns:a16="http://schemas.microsoft.com/office/drawing/2014/main" id="{80C1BABC-D8F0-40DC-A386-73BB1E2C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21875" y="593596"/>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noFill/>
          <a:ln w="19050" cap="flat">
            <a:solidFill>
              <a:schemeClr val="tx1"/>
            </a:solid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73E8D72-D9E9-4DB6-59A9-9D26BE1C0D86}"/>
              </a:ext>
            </a:extLst>
          </p:cNvPr>
          <p:cNvSpPr>
            <a:spLocks noGrp="1"/>
          </p:cNvSpPr>
          <p:nvPr>
            <p:ph idx="1"/>
          </p:nvPr>
        </p:nvSpPr>
        <p:spPr>
          <a:xfrm>
            <a:off x="781957" y="3308980"/>
            <a:ext cx="5600676" cy="3006533"/>
          </a:xfrm>
        </p:spPr>
        <p:txBody>
          <a:bodyPr anchor="ctr">
            <a:normAutofit/>
          </a:bodyPr>
          <a:lstStyle/>
          <a:p>
            <a:pPr algn="ctr">
              <a:lnSpc>
                <a:spcPct val="90000"/>
              </a:lnSpc>
            </a:pPr>
            <a:r>
              <a:rPr lang="en-US" sz="2000" b="0"/>
              <a:t>As you can see Harry Styles is number one and has 24543919 followers and Taylor Swift is second but has 62872493 followers. If you continue down the list you will see Ed Sheeran has the most followers but isn’t number one. So, there is no direct correlation between followers and chart position. </a:t>
            </a:r>
          </a:p>
          <a:p>
            <a:pPr algn="ctr">
              <a:lnSpc>
                <a:spcPct val="90000"/>
              </a:lnSpc>
            </a:pPr>
            <a:r>
              <a:rPr lang="en-US" sz="2000" b="0"/>
              <a:t>The song that is played the most is the biggest factor of the chart position. </a:t>
            </a:r>
            <a:endParaRPr lang="en-GB" sz="2000" b="0"/>
          </a:p>
        </p:txBody>
      </p:sp>
      <p:pic>
        <p:nvPicPr>
          <p:cNvPr id="4" name="Picture 3">
            <a:extLst>
              <a:ext uri="{FF2B5EF4-FFF2-40B4-BE49-F238E27FC236}">
                <a16:creationId xmlns:a16="http://schemas.microsoft.com/office/drawing/2014/main" id="{35FAC0C3-089F-A809-F8D6-F2BBAC8070EB}"/>
              </a:ext>
            </a:extLst>
          </p:cNvPr>
          <p:cNvPicPr>
            <a:picLocks noChangeAspect="1"/>
          </p:cNvPicPr>
          <p:nvPr/>
        </p:nvPicPr>
        <p:blipFill>
          <a:blip r:embed="rId2"/>
          <a:stretch>
            <a:fillRect/>
          </a:stretch>
        </p:blipFill>
        <p:spPr>
          <a:xfrm>
            <a:off x="7162800" y="599977"/>
            <a:ext cx="4435428" cy="5527013"/>
          </a:xfrm>
          <a:prstGeom prst="rect">
            <a:avLst/>
          </a:prstGeom>
        </p:spPr>
      </p:pic>
    </p:spTree>
    <p:extLst>
      <p:ext uri="{BB962C8B-B14F-4D97-AF65-F5344CB8AC3E}">
        <p14:creationId xmlns:p14="http://schemas.microsoft.com/office/powerpoint/2010/main" val="312083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C5F1EC-04EE-580D-9560-37FD8286BEC2}"/>
              </a:ext>
            </a:extLst>
          </p:cNvPr>
          <p:cNvSpPr>
            <a:spLocks noGrp="1"/>
          </p:cNvSpPr>
          <p:nvPr>
            <p:ph type="title"/>
          </p:nvPr>
        </p:nvSpPr>
        <p:spPr/>
        <p:txBody>
          <a:bodyPr/>
          <a:lstStyle/>
          <a:p>
            <a:r>
              <a:rPr lang="en-GB" dirty="0"/>
              <a:t>Conclusions</a:t>
            </a:r>
          </a:p>
        </p:txBody>
      </p:sp>
      <p:sp>
        <p:nvSpPr>
          <p:cNvPr id="5" name="Content Placeholder 4">
            <a:extLst>
              <a:ext uri="{FF2B5EF4-FFF2-40B4-BE49-F238E27FC236}">
                <a16:creationId xmlns:a16="http://schemas.microsoft.com/office/drawing/2014/main" id="{47A09C4A-5D04-5C5A-9945-47A582064AD3}"/>
              </a:ext>
            </a:extLst>
          </p:cNvPr>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en-US" dirty="0"/>
              <a:t>If our clients want to place their song on the top 100 should aim to create a song with an energy value of at least 0.60</a:t>
            </a:r>
          </a:p>
          <a:p>
            <a:pPr marL="457200" indent="-457200">
              <a:buFont typeface="Arial" panose="020B0604020202020204" pitchFamily="34" charset="0"/>
              <a:buChar char="•"/>
            </a:pPr>
            <a:r>
              <a:rPr lang="en-US" sz="3200" b="0" dirty="0"/>
              <a:t>Our Clients should create a song which has no more than a </a:t>
            </a:r>
            <a:r>
              <a:rPr lang="en-US" sz="3200" b="0" dirty="0" err="1"/>
              <a:t>speeichniness</a:t>
            </a:r>
            <a:r>
              <a:rPr lang="en-US" sz="3200" b="0" dirty="0"/>
              <a:t> value of 0.1 in order to increase their chances of getting their song into the Top Tracks of 2023</a:t>
            </a:r>
          </a:p>
          <a:p>
            <a:pPr marL="457200" indent="-457200">
              <a:buFont typeface="Arial" panose="020B0604020202020204" pitchFamily="34" charset="0"/>
              <a:buChar char="•"/>
            </a:pPr>
            <a:r>
              <a:rPr lang="en-US" sz="3200" b="0" spc="50" dirty="0">
                <a:latin typeface="+mn-lt"/>
                <a:ea typeface="+mn-ea"/>
                <a:cs typeface="+mn-cs"/>
              </a:rPr>
              <a:t>Our client should use a range of 0.55-0.85 for danceability and 0.5-0.85 for energy</a:t>
            </a:r>
          </a:p>
          <a:p>
            <a:pPr marL="457200" indent="-457200">
              <a:buFont typeface="Arial" panose="020B0604020202020204" pitchFamily="34" charset="0"/>
              <a:buChar char="•"/>
            </a:pPr>
            <a:r>
              <a:rPr lang="en-US" b="0" dirty="0"/>
              <a:t>Our clients should aim for at least 50,000 followers to have a chance of making the list. </a:t>
            </a:r>
            <a:endParaRPr lang="en-US" sz="3200" b="0" dirty="0"/>
          </a:p>
          <a:p>
            <a:pPr marL="457200" indent="-457200">
              <a:buFont typeface="Arial" panose="020B0604020202020204" pitchFamily="34" charset="0"/>
              <a:buChar char="•"/>
            </a:pPr>
            <a:endParaRPr lang="en-US" sz="3200" b="0" dirty="0"/>
          </a:p>
          <a:p>
            <a:endParaRPr lang="en-GB" dirty="0"/>
          </a:p>
        </p:txBody>
      </p:sp>
    </p:spTree>
    <p:extLst>
      <p:ext uri="{BB962C8B-B14F-4D97-AF65-F5344CB8AC3E}">
        <p14:creationId xmlns:p14="http://schemas.microsoft.com/office/powerpoint/2010/main" val="3608680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4BAA-605D-3C4E-EC87-28713DFD4C33}"/>
              </a:ext>
            </a:extLst>
          </p:cNvPr>
          <p:cNvSpPr>
            <a:spLocks noGrp="1"/>
          </p:cNvSpPr>
          <p:nvPr>
            <p:ph type="title"/>
          </p:nvPr>
        </p:nvSpPr>
        <p:spPr/>
        <p:txBody>
          <a:bodyPr/>
          <a:lstStyle/>
          <a:p>
            <a:r>
              <a:rPr lang="en-GB"/>
              <a:t>Projects Next Steps </a:t>
            </a:r>
            <a:endParaRPr lang="en-GB" dirty="0"/>
          </a:p>
        </p:txBody>
      </p:sp>
      <p:graphicFrame>
        <p:nvGraphicFramePr>
          <p:cNvPr id="20" name="Content Placeholder 2">
            <a:extLst>
              <a:ext uri="{FF2B5EF4-FFF2-40B4-BE49-F238E27FC236}">
                <a16:creationId xmlns:a16="http://schemas.microsoft.com/office/drawing/2014/main" id="{87F9BD45-CE23-8448-C0EF-354F05DB6B14}"/>
              </a:ext>
            </a:extLst>
          </p:cNvPr>
          <p:cNvGraphicFramePr>
            <a:graphicFrameLocks noGrp="1"/>
          </p:cNvGraphicFramePr>
          <p:nvPr>
            <p:ph idx="1"/>
          </p:nvPr>
        </p:nvGraphicFramePr>
        <p:xfrm>
          <a:off x="1020726" y="1692613"/>
          <a:ext cx="10333074" cy="4224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9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CA59-4127-14D9-7CAB-7B18D013CA31}"/>
              </a:ext>
            </a:extLst>
          </p:cNvPr>
          <p:cNvSpPr>
            <a:spLocks noGrp="1"/>
          </p:cNvSpPr>
          <p:nvPr>
            <p:ph type="title"/>
          </p:nvPr>
        </p:nvSpPr>
        <p:spPr>
          <a:xfrm>
            <a:off x="1245426" y="2539992"/>
            <a:ext cx="5071553" cy="1693899"/>
          </a:xfrm>
        </p:spPr>
        <p:txBody>
          <a:bodyPr>
            <a:noAutofit/>
          </a:bodyPr>
          <a:lstStyle/>
          <a:p>
            <a:pPr algn="ctr"/>
            <a:r>
              <a:rPr lang="en-GB" sz="5400" dirty="0"/>
              <a:t>Thank you for your time </a:t>
            </a:r>
            <a:br>
              <a:rPr lang="en-GB" sz="5400" dirty="0"/>
            </a:br>
            <a:br>
              <a:rPr lang="en-GB" sz="5400" dirty="0"/>
            </a:br>
            <a:r>
              <a:rPr lang="en-GB" sz="5400" dirty="0"/>
              <a:t>We will now take questions</a:t>
            </a:r>
          </a:p>
        </p:txBody>
      </p:sp>
      <p:pic>
        <p:nvPicPr>
          <p:cNvPr id="5" name="Picture 4">
            <a:extLst>
              <a:ext uri="{FF2B5EF4-FFF2-40B4-BE49-F238E27FC236}">
                <a16:creationId xmlns:a16="http://schemas.microsoft.com/office/drawing/2014/main" id="{D84D3EE0-9C39-EA0D-EB1C-2B690859F016}"/>
              </a:ext>
            </a:extLst>
          </p:cNvPr>
          <p:cNvPicPr>
            <a:picLocks noChangeAspect="1"/>
          </p:cNvPicPr>
          <p:nvPr/>
        </p:nvPicPr>
        <p:blipFill>
          <a:blip r:embed="rId2"/>
          <a:stretch>
            <a:fillRect/>
          </a:stretch>
        </p:blipFill>
        <p:spPr>
          <a:xfrm>
            <a:off x="7374283" y="1398840"/>
            <a:ext cx="3976204" cy="3976204"/>
          </a:xfrm>
          <a:prstGeom prst="rect">
            <a:avLst/>
          </a:prstGeom>
        </p:spPr>
      </p:pic>
    </p:spTree>
    <p:extLst>
      <p:ext uri="{BB962C8B-B14F-4D97-AF65-F5344CB8AC3E}">
        <p14:creationId xmlns:p14="http://schemas.microsoft.com/office/powerpoint/2010/main" val="3839458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BFBA255-1C4D-D653-D513-D4504EE77D19}"/>
              </a:ext>
            </a:extLst>
          </p:cNvPr>
          <p:cNvSpPr>
            <a:spLocks noGrp="1"/>
          </p:cNvSpPr>
          <p:nvPr>
            <p:ph type="title" idx="4294967295"/>
          </p:nvPr>
        </p:nvSpPr>
        <p:spPr>
          <a:xfrm>
            <a:off x="8098002" y="1017768"/>
            <a:ext cx="3207434" cy="3069202"/>
          </a:xfrm>
        </p:spPr>
        <p:txBody>
          <a:bodyPr vert="horz" lIns="91440" tIns="45720" rIns="91440" bIns="45720" rtlCol="0" anchor="b">
            <a:normAutofit/>
          </a:bodyPr>
          <a:lstStyle/>
          <a:p>
            <a:pPr algn="ctr"/>
            <a:r>
              <a:rPr lang="en-US"/>
              <a:t>Supporting Information</a:t>
            </a:r>
          </a:p>
        </p:txBody>
      </p:sp>
      <p:sp>
        <p:nvSpPr>
          <p:cNvPr id="14" name="Freeform: Shape 13">
            <a:extLst>
              <a:ext uri="{FF2B5EF4-FFF2-40B4-BE49-F238E27FC236}">
                <a16:creationId xmlns:a16="http://schemas.microsoft.com/office/drawing/2014/main" id="{05B2B39F-11F7-47FD-8D3C-5BC814285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4"/>
            <a:ext cx="7451272"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Chart, box and whisker chart&#10;&#10;Description automatically generated">
            <a:extLst>
              <a:ext uri="{FF2B5EF4-FFF2-40B4-BE49-F238E27FC236}">
                <a16:creationId xmlns:a16="http://schemas.microsoft.com/office/drawing/2014/main" id="{6E6D58FF-DF01-9D0D-DA51-3CC470A0A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58" y="541129"/>
            <a:ext cx="5756864" cy="5756864"/>
          </a:xfrm>
          <a:prstGeom prst="rect">
            <a:avLst/>
          </a:prstGeom>
        </p:spPr>
      </p:pic>
      <p:sp>
        <p:nvSpPr>
          <p:cNvPr id="16" name="Freeform: Shape 15">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959" y="832048"/>
            <a:ext cx="4399064"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Tree>
    <p:extLst>
      <p:ext uri="{BB962C8B-B14F-4D97-AF65-F5344CB8AC3E}">
        <p14:creationId xmlns:p14="http://schemas.microsoft.com/office/powerpoint/2010/main" val="6791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0EF0-ECAA-C1A1-B99A-E2C48AF1E136}"/>
              </a:ext>
            </a:extLst>
          </p:cNvPr>
          <p:cNvSpPr>
            <a:spLocks noGrp="1"/>
          </p:cNvSpPr>
          <p:nvPr>
            <p:ph type="title"/>
          </p:nvPr>
        </p:nvSpPr>
        <p:spPr/>
        <p:txBody>
          <a:bodyPr/>
          <a:lstStyle/>
          <a:p>
            <a:r>
              <a:rPr lang="en-GB" dirty="0"/>
              <a:t>Spotify API</a:t>
            </a:r>
          </a:p>
        </p:txBody>
      </p:sp>
      <p:sp>
        <p:nvSpPr>
          <p:cNvPr id="3" name="Content Placeholder 2">
            <a:extLst>
              <a:ext uri="{FF2B5EF4-FFF2-40B4-BE49-F238E27FC236}">
                <a16:creationId xmlns:a16="http://schemas.microsoft.com/office/drawing/2014/main" id="{6A63ABB3-407A-3127-F602-6AE49EABA353}"/>
              </a:ext>
            </a:extLst>
          </p:cNvPr>
          <p:cNvSpPr>
            <a:spLocks noGrp="1"/>
          </p:cNvSpPr>
          <p:nvPr>
            <p:ph idx="1"/>
          </p:nvPr>
        </p:nvSpPr>
        <p:spPr>
          <a:xfrm>
            <a:off x="851641" y="2572738"/>
            <a:ext cx="10333074" cy="2599888"/>
          </a:xfrm>
        </p:spPr>
        <p:txBody>
          <a:bodyPr numCol="3">
            <a:normAutofit fontScale="62500" lnSpcReduction="20000"/>
          </a:bodyPr>
          <a:lstStyle/>
          <a:p>
            <a:r>
              <a:rPr lang="en-US" b="0" dirty="0"/>
              <a:t> a)	Artist, </a:t>
            </a:r>
          </a:p>
          <a:p>
            <a:r>
              <a:rPr lang="en-US" b="0" dirty="0"/>
              <a:t>b)	Album	</a:t>
            </a:r>
          </a:p>
          <a:p>
            <a:r>
              <a:rPr lang="en-US" b="0" dirty="0"/>
              <a:t>c)	</a:t>
            </a:r>
            <a:r>
              <a:rPr lang="en-US" b="0" dirty="0" err="1"/>
              <a:t>Track_name</a:t>
            </a:r>
            <a:r>
              <a:rPr lang="en-US" b="0" dirty="0"/>
              <a:t>	</a:t>
            </a:r>
          </a:p>
          <a:p>
            <a:r>
              <a:rPr lang="en-US" b="0" dirty="0"/>
              <a:t>d)	</a:t>
            </a:r>
            <a:r>
              <a:rPr lang="en-US" b="0" dirty="0" err="1"/>
              <a:t>Track_id</a:t>
            </a:r>
            <a:r>
              <a:rPr lang="en-US" b="0" dirty="0"/>
              <a:t>	</a:t>
            </a:r>
          </a:p>
          <a:p>
            <a:r>
              <a:rPr lang="en-US" b="0" dirty="0"/>
              <a:t>e)	Danceability	</a:t>
            </a:r>
          </a:p>
          <a:p>
            <a:r>
              <a:rPr lang="en-US" b="0" dirty="0"/>
              <a:t>f)	Energy	</a:t>
            </a:r>
          </a:p>
          <a:p>
            <a:r>
              <a:rPr lang="en-US" b="0" dirty="0"/>
              <a:t>g)	Key	</a:t>
            </a:r>
          </a:p>
          <a:p>
            <a:r>
              <a:rPr lang="en-US" b="0" dirty="0"/>
              <a:t>h)	Loudness	</a:t>
            </a:r>
          </a:p>
          <a:p>
            <a:r>
              <a:rPr lang="en-US" b="0" dirty="0" err="1"/>
              <a:t>i</a:t>
            </a:r>
            <a:r>
              <a:rPr lang="en-US" b="0" dirty="0"/>
              <a:t>)	Mode	</a:t>
            </a:r>
          </a:p>
          <a:p>
            <a:r>
              <a:rPr lang="en-US" b="0" dirty="0"/>
              <a:t>j)	</a:t>
            </a:r>
            <a:r>
              <a:rPr lang="en-US" b="0" dirty="0" err="1"/>
              <a:t>Speechiness</a:t>
            </a:r>
            <a:r>
              <a:rPr lang="en-US" b="0" dirty="0"/>
              <a:t>	</a:t>
            </a:r>
          </a:p>
          <a:p>
            <a:r>
              <a:rPr lang="en-US" b="0" dirty="0"/>
              <a:t>k)	</a:t>
            </a:r>
            <a:r>
              <a:rPr lang="en-US" b="0" dirty="0" err="1"/>
              <a:t>Instrumentalness</a:t>
            </a:r>
            <a:endParaRPr lang="en-US" b="0" dirty="0"/>
          </a:p>
          <a:p>
            <a:r>
              <a:rPr lang="en-US" b="0" dirty="0"/>
              <a:t>l)	Liveness	</a:t>
            </a:r>
          </a:p>
          <a:p>
            <a:r>
              <a:rPr lang="en-US" b="0" dirty="0"/>
              <a:t>m)	Valence	</a:t>
            </a:r>
          </a:p>
          <a:p>
            <a:r>
              <a:rPr lang="en-US" b="0" dirty="0"/>
              <a:t>n)	Tempo	</a:t>
            </a:r>
          </a:p>
          <a:p>
            <a:r>
              <a:rPr lang="en-US" b="0" dirty="0"/>
              <a:t>o)	</a:t>
            </a:r>
            <a:r>
              <a:rPr lang="en-US" b="0" dirty="0" err="1"/>
              <a:t>Duration_ms</a:t>
            </a:r>
            <a:r>
              <a:rPr lang="en-US" b="0" dirty="0"/>
              <a:t>	</a:t>
            </a:r>
          </a:p>
          <a:p>
            <a:r>
              <a:rPr lang="en-US" b="0" dirty="0"/>
              <a:t>p)	</a:t>
            </a:r>
            <a:r>
              <a:rPr lang="en-US" b="0" dirty="0" err="1"/>
              <a:t>Time_signature</a:t>
            </a:r>
            <a:r>
              <a:rPr lang="en-US" b="0" dirty="0"/>
              <a:t> </a:t>
            </a:r>
          </a:p>
          <a:p>
            <a:r>
              <a:rPr lang="en-US" b="0" dirty="0"/>
              <a:t> </a:t>
            </a:r>
          </a:p>
          <a:p>
            <a:endParaRPr lang="en-US" dirty="0"/>
          </a:p>
          <a:p>
            <a:endParaRPr lang="en-GB" dirty="0"/>
          </a:p>
        </p:txBody>
      </p:sp>
      <p:sp>
        <p:nvSpPr>
          <p:cNvPr id="5" name="TextBox 4">
            <a:extLst>
              <a:ext uri="{FF2B5EF4-FFF2-40B4-BE49-F238E27FC236}">
                <a16:creationId xmlns:a16="http://schemas.microsoft.com/office/drawing/2014/main" id="{D3D17C3C-2B99-74F6-9B3F-8C0BB6C20B2B}"/>
              </a:ext>
            </a:extLst>
          </p:cNvPr>
          <p:cNvSpPr txBox="1"/>
          <p:nvPr/>
        </p:nvSpPr>
        <p:spPr>
          <a:xfrm>
            <a:off x="942367" y="1559345"/>
            <a:ext cx="10497361" cy="830997"/>
          </a:xfrm>
          <a:prstGeom prst="rect">
            <a:avLst/>
          </a:prstGeom>
          <a:noFill/>
        </p:spPr>
        <p:txBody>
          <a:bodyPr wrap="square">
            <a:spAutoFit/>
          </a:bodyPr>
          <a:lstStyle/>
          <a:p>
            <a:r>
              <a:rPr lang="en-US" sz="2400" dirty="0"/>
              <a:t>Data was collected from Spotify API. The focus of this was Top Tracks for 2012 –  2022. The playlists contain the following information: </a:t>
            </a:r>
          </a:p>
        </p:txBody>
      </p:sp>
      <p:sp>
        <p:nvSpPr>
          <p:cNvPr id="7" name="TextBox 6">
            <a:extLst>
              <a:ext uri="{FF2B5EF4-FFF2-40B4-BE49-F238E27FC236}">
                <a16:creationId xmlns:a16="http://schemas.microsoft.com/office/drawing/2014/main" id="{DFF7585E-5A0B-1C70-33EE-4FEB87B3BDEE}"/>
              </a:ext>
            </a:extLst>
          </p:cNvPr>
          <p:cNvSpPr txBox="1"/>
          <p:nvPr/>
        </p:nvSpPr>
        <p:spPr>
          <a:xfrm>
            <a:off x="8064230" y="3911376"/>
            <a:ext cx="3501958" cy="224742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dirty="0"/>
              <a:t>We have then added the additional criteria: popularity, followers of the artists, genres, explicit lyrics and the year/ position the song featured in the list of the top tracks. </a:t>
            </a:r>
          </a:p>
        </p:txBody>
      </p:sp>
      <p:sp>
        <p:nvSpPr>
          <p:cNvPr id="6" name="TextBox 5">
            <a:extLst>
              <a:ext uri="{FF2B5EF4-FFF2-40B4-BE49-F238E27FC236}">
                <a16:creationId xmlns:a16="http://schemas.microsoft.com/office/drawing/2014/main" id="{FFFE0990-1E3B-290E-C2C3-1A30CC8F2807}"/>
              </a:ext>
            </a:extLst>
          </p:cNvPr>
          <p:cNvSpPr txBox="1"/>
          <p:nvPr/>
        </p:nvSpPr>
        <p:spPr>
          <a:xfrm>
            <a:off x="499353" y="5711869"/>
            <a:ext cx="6094378" cy="461665"/>
          </a:xfrm>
          <a:prstGeom prst="rect">
            <a:avLst/>
          </a:prstGeom>
          <a:noFill/>
        </p:spPr>
        <p:txBody>
          <a:bodyPr wrap="square">
            <a:spAutoFit/>
          </a:bodyPr>
          <a:lstStyle/>
          <a:p>
            <a:r>
              <a:rPr lang="en-GB" sz="1200" dirty="0"/>
              <a:t>Final Data can be found at </a:t>
            </a:r>
            <a:endParaRPr lang="en-GB" sz="1200" dirty="0">
              <a:hlinkClick r:id="rId2"/>
            </a:endParaRPr>
          </a:p>
          <a:p>
            <a:r>
              <a:rPr lang="en-GB" sz="1200" dirty="0">
                <a:hlinkClick r:id="rId2"/>
              </a:rPr>
              <a:t>https://github.com/hamdamoha/project1_spotify/blob/main/Final_Data_2012_2022.csv</a:t>
            </a:r>
            <a:r>
              <a:rPr lang="en-GB" sz="1200" dirty="0"/>
              <a:t> </a:t>
            </a:r>
          </a:p>
        </p:txBody>
      </p:sp>
    </p:spTree>
    <p:extLst>
      <p:ext uri="{BB962C8B-B14F-4D97-AF65-F5344CB8AC3E}">
        <p14:creationId xmlns:p14="http://schemas.microsoft.com/office/powerpoint/2010/main" val="4043795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4757C55-A169-31F7-67D1-48F5E262EF6D}"/>
              </a:ext>
            </a:extLst>
          </p:cNvPr>
          <p:cNvGraphicFramePr/>
          <p:nvPr>
            <p:extLst>
              <p:ext uri="{D42A27DB-BD31-4B8C-83A1-F6EECF244321}">
                <p14:modId xmlns:p14="http://schemas.microsoft.com/office/powerpoint/2010/main" val="3375802137"/>
              </p:ext>
            </p:extLst>
          </p:nvPr>
        </p:nvGraphicFramePr>
        <p:xfrm>
          <a:off x="1452421" y="562826"/>
          <a:ext cx="9150729" cy="5127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978AC0F-E10F-B137-601A-463DA4928700}"/>
              </a:ext>
            </a:extLst>
          </p:cNvPr>
          <p:cNvSpPr txBox="1"/>
          <p:nvPr/>
        </p:nvSpPr>
        <p:spPr>
          <a:xfrm>
            <a:off x="490315" y="5925842"/>
            <a:ext cx="10521396" cy="276999"/>
          </a:xfrm>
          <a:prstGeom prst="rect">
            <a:avLst/>
          </a:prstGeom>
          <a:noFill/>
        </p:spPr>
        <p:txBody>
          <a:bodyPr wrap="square">
            <a:spAutoFit/>
          </a:bodyPr>
          <a:lstStyle/>
          <a:p>
            <a:r>
              <a:rPr lang="en-GB" sz="1200" dirty="0"/>
              <a:t>Code can be found in - h</a:t>
            </a:r>
            <a:r>
              <a:rPr lang="en-GB" sz="1200" dirty="0">
                <a:hlinkClick r:id="rId7"/>
              </a:rPr>
              <a:t>ttps://github.com/hamdamoha/project1_spotify/blob/main/Spotify%20Extraction/Spotify_extraction.ipynb</a:t>
            </a:r>
            <a:r>
              <a:rPr lang="en-GB" sz="1200" dirty="0"/>
              <a:t> </a:t>
            </a:r>
          </a:p>
        </p:txBody>
      </p:sp>
    </p:spTree>
    <p:extLst>
      <p:ext uri="{BB962C8B-B14F-4D97-AF65-F5344CB8AC3E}">
        <p14:creationId xmlns:p14="http://schemas.microsoft.com/office/powerpoint/2010/main" val="192552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231107"/>
            <a:ext cx="4968875" cy="409575"/>
          </a:xfrm>
        </p:spPr>
        <p:txBody>
          <a:bodyPr>
            <a:normAutofit fontScale="77500" lnSpcReduction="20000"/>
          </a:bodyPr>
          <a:lstStyle/>
          <a:p>
            <a:r>
              <a:rPr lang="en-GB" dirty="0"/>
              <a:t>Renaming and reformatting</a:t>
            </a:r>
          </a:p>
        </p:txBody>
      </p:sp>
      <p:sp>
        <p:nvSpPr>
          <p:cNvPr id="6" name="Content Placeholder 5">
            <a:extLst>
              <a:ext uri="{FF2B5EF4-FFF2-40B4-BE49-F238E27FC236}">
                <a16:creationId xmlns:a16="http://schemas.microsoft.com/office/drawing/2014/main" id="{A06FE1E5-B495-2BA0-1486-E305E7956FAE}"/>
              </a:ext>
            </a:extLst>
          </p:cNvPr>
          <p:cNvSpPr>
            <a:spLocks noGrp="1"/>
          </p:cNvSpPr>
          <p:nvPr>
            <p:ph sz="half" idx="4294967295"/>
          </p:nvPr>
        </p:nvSpPr>
        <p:spPr>
          <a:xfrm>
            <a:off x="124062" y="1695939"/>
            <a:ext cx="11821504" cy="986626"/>
          </a:xfrm>
        </p:spPr>
        <p:style>
          <a:lnRef idx="2">
            <a:schemeClr val="dk1"/>
          </a:lnRef>
          <a:fillRef idx="1">
            <a:schemeClr val="lt1"/>
          </a:fillRef>
          <a:effectRef idx="0">
            <a:schemeClr val="dk1"/>
          </a:effectRef>
          <a:fontRef idx="minor">
            <a:schemeClr val="dk1"/>
          </a:fontRef>
        </p:style>
        <p:txBody>
          <a:bodyPr>
            <a:normAutofit/>
          </a:bodyPr>
          <a:lstStyle/>
          <a:p>
            <a:r>
              <a:rPr lang="en-GB" sz="1050" b="0" dirty="0" err="1">
                <a:solidFill>
                  <a:srgbClr val="7A3E9D"/>
                </a:solidFill>
                <a:effectLst/>
                <a:latin typeface="Consolas" panose="020B0609020204030204" pitchFamily="49" charset="0"/>
              </a:rPr>
              <a:t>renamed_df</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err="1">
                <a:solidFill>
                  <a:srgbClr val="7A3E9D"/>
                </a:solidFill>
                <a:effectLst/>
                <a:latin typeface="Consolas" panose="020B0609020204030204" pitchFamily="49" charset="0"/>
              </a:rPr>
              <a:t>clean_df</a:t>
            </a:r>
            <a:r>
              <a:rPr lang="en-GB" sz="1050" b="0" dirty="0" err="1">
                <a:solidFill>
                  <a:srgbClr val="777777"/>
                </a:solidFill>
                <a:effectLst/>
                <a:latin typeface="Consolas" panose="020B0609020204030204" pitchFamily="49" charset="0"/>
              </a:rPr>
              <a:t>.</a:t>
            </a:r>
            <a:r>
              <a:rPr lang="en-GB" sz="1050" b="1" dirty="0" err="1">
                <a:solidFill>
                  <a:srgbClr val="AA3731"/>
                </a:solidFill>
                <a:effectLst/>
                <a:latin typeface="Consolas" panose="020B0609020204030204" pitchFamily="49" charset="0"/>
              </a:rPr>
              <a:t>rename</a:t>
            </a:r>
            <a:r>
              <a:rPr lang="en-GB" sz="1050" b="0" dirty="0">
                <a:solidFill>
                  <a:srgbClr val="777777"/>
                </a:solidFill>
                <a:effectLst/>
                <a:latin typeface="Consolas" panose="020B0609020204030204" pitchFamily="49" charset="0"/>
              </a:rPr>
              <a:t>(</a:t>
            </a:r>
            <a:r>
              <a:rPr lang="en-GB" sz="1050" b="0" dirty="0">
                <a:solidFill>
                  <a:srgbClr val="7A3E9D"/>
                </a:solidFill>
                <a:effectLst/>
                <a:latin typeface="Consolas" panose="020B0609020204030204" pitchFamily="49" charset="0"/>
              </a:rPr>
              <a:t>columns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poistion</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Position</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track_name</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Song</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artist</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Artist</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popularity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Popularity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danceability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Danceability</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energy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Energy</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loudness</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Loudness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speechiness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Speechiness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instrumentalness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Instrumentalness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liveness</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Liveness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valence</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Valence</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album</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Album</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year</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Year</a:t>
            </a:r>
            <a:r>
              <a:rPr lang="en-GB" sz="1050" b="0" dirty="0">
                <a:solidFill>
                  <a:srgbClr val="777777"/>
                </a:solidFill>
                <a:effectLst/>
                <a:latin typeface="Consolas" panose="020B0609020204030204" pitchFamily="49" charset="0"/>
              </a:rPr>
              <a:t>"})</a:t>
            </a:r>
            <a:endParaRPr lang="en-GB" sz="1050" b="0" dirty="0">
              <a:solidFill>
                <a:srgbClr val="333333"/>
              </a:solidFill>
              <a:effectLst/>
              <a:latin typeface="Consolas" panose="020B0609020204030204" pitchFamily="49" charset="0"/>
            </a:endParaRPr>
          </a:p>
          <a:p>
            <a:r>
              <a:rPr lang="en-GB" sz="1050" b="0" dirty="0" err="1">
                <a:solidFill>
                  <a:srgbClr val="7A3E9D"/>
                </a:solidFill>
                <a:effectLst/>
                <a:latin typeface="Consolas" panose="020B0609020204030204" pitchFamily="49" charset="0"/>
              </a:rPr>
              <a:t>renamed_df</a:t>
            </a:r>
            <a:endParaRPr lang="en-GB" sz="1050" b="0" dirty="0">
              <a:solidFill>
                <a:srgbClr val="333333"/>
              </a:solidFill>
              <a:effectLst/>
              <a:latin typeface="Consolas" panose="020B0609020204030204" pitchFamily="49" charset="0"/>
            </a:endParaRPr>
          </a:p>
          <a:p>
            <a:endParaRPr lang="en-GB" dirty="0"/>
          </a:p>
        </p:txBody>
      </p:sp>
      <p:pic>
        <p:nvPicPr>
          <p:cNvPr id="10" name="Picture 9">
            <a:extLst>
              <a:ext uri="{FF2B5EF4-FFF2-40B4-BE49-F238E27FC236}">
                <a16:creationId xmlns:a16="http://schemas.microsoft.com/office/drawing/2014/main" id="{CB07D258-8D97-4448-97D1-B96FF84531B7}"/>
              </a:ext>
            </a:extLst>
          </p:cNvPr>
          <p:cNvPicPr>
            <a:picLocks noChangeAspect="1"/>
          </p:cNvPicPr>
          <p:nvPr/>
        </p:nvPicPr>
        <p:blipFill>
          <a:blip r:embed="rId2"/>
          <a:stretch>
            <a:fillRect/>
          </a:stretch>
        </p:blipFill>
        <p:spPr>
          <a:xfrm>
            <a:off x="355359" y="2975474"/>
            <a:ext cx="7641595" cy="907051"/>
          </a:xfrm>
          <a:prstGeom prst="rect">
            <a:avLst/>
          </a:prstGeom>
          <a:ln>
            <a:solidFill>
              <a:schemeClr val="tx1"/>
            </a:solidFill>
          </a:ln>
        </p:spPr>
      </p:pic>
      <p:pic>
        <p:nvPicPr>
          <p:cNvPr id="12" name="Picture 11">
            <a:extLst>
              <a:ext uri="{FF2B5EF4-FFF2-40B4-BE49-F238E27FC236}">
                <a16:creationId xmlns:a16="http://schemas.microsoft.com/office/drawing/2014/main" id="{A4AEAB51-4AFE-9C79-6AE9-038D1B189FF8}"/>
              </a:ext>
            </a:extLst>
          </p:cNvPr>
          <p:cNvPicPr>
            <a:picLocks noChangeAspect="1"/>
          </p:cNvPicPr>
          <p:nvPr/>
        </p:nvPicPr>
        <p:blipFill>
          <a:blip r:embed="rId3"/>
          <a:stretch>
            <a:fillRect/>
          </a:stretch>
        </p:blipFill>
        <p:spPr>
          <a:xfrm>
            <a:off x="3178421" y="5432797"/>
            <a:ext cx="8592474" cy="907051"/>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249AA088-D485-D4BA-97A2-AF0BE3AA78DF}"/>
              </a:ext>
            </a:extLst>
          </p:cNvPr>
          <p:cNvCxnSpPr>
            <a:cxnSpLocks/>
          </p:cNvCxnSpPr>
          <p:nvPr/>
        </p:nvCxnSpPr>
        <p:spPr>
          <a:xfrm>
            <a:off x="4526351" y="4025363"/>
            <a:ext cx="1919844" cy="12645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304BB7-E737-4476-75B2-D951ABB1D3D8}"/>
              </a:ext>
            </a:extLst>
          </p:cNvPr>
          <p:cNvSpPr txBox="1"/>
          <p:nvPr/>
        </p:nvSpPr>
        <p:spPr>
          <a:xfrm>
            <a:off x="8164749" y="3331883"/>
            <a:ext cx="2363821" cy="369332"/>
          </a:xfrm>
          <a:prstGeom prst="rect">
            <a:avLst/>
          </a:prstGeom>
          <a:noFill/>
        </p:spPr>
        <p:txBody>
          <a:bodyPr wrap="square">
            <a:spAutoFit/>
          </a:bodyPr>
          <a:lstStyle/>
          <a:p>
            <a:r>
              <a:rPr lang="en-GB" dirty="0"/>
              <a:t>Before</a:t>
            </a:r>
          </a:p>
        </p:txBody>
      </p:sp>
      <p:sp>
        <p:nvSpPr>
          <p:cNvPr id="18" name="TextBox 17">
            <a:extLst>
              <a:ext uri="{FF2B5EF4-FFF2-40B4-BE49-F238E27FC236}">
                <a16:creationId xmlns:a16="http://schemas.microsoft.com/office/drawing/2014/main" id="{03CC8B8E-3D9B-B1B2-E4D3-B2F50212C36A}"/>
              </a:ext>
            </a:extLst>
          </p:cNvPr>
          <p:cNvSpPr txBox="1"/>
          <p:nvPr/>
        </p:nvSpPr>
        <p:spPr>
          <a:xfrm>
            <a:off x="421106" y="5701656"/>
            <a:ext cx="2643108" cy="369332"/>
          </a:xfrm>
          <a:prstGeom prst="rect">
            <a:avLst/>
          </a:prstGeom>
          <a:noFill/>
        </p:spPr>
        <p:txBody>
          <a:bodyPr wrap="square">
            <a:spAutoFit/>
          </a:bodyPr>
          <a:lstStyle/>
          <a:p>
            <a:pPr algn="r"/>
            <a:r>
              <a:rPr lang="en-GB" dirty="0"/>
              <a:t>After</a:t>
            </a:r>
          </a:p>
        </p:txBody>
      </p:sp>
    </p:spTree>
    <p:extLst>
      <p:ext uri="{BB962C8B-B14F-4D97-AF65-F5344CB8AC3E}">
        <p14:creationId xmlns:p14="http://schemas.microsoft.com/office/powerpoint/2010/main" val="39875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094920"/>
            <a:ext cx="4968875" cy="409575"/>
          </a:xfrm>
        </p:spPr>
        <p:txBody>
          <a:bodyPr>
            <a:normAutofit fontScale="77500" lnSpcReduction="20000"/>
          </a:bodyPr>
          <a:lstStyle/>
          <a:p>
            <a:r>
              <a:rPr lang="en-GB" dirty="0"/>
              <a:t>Editing Genre</a:t>
            </a:r>
          </a:p>
        </p:txBody>
      </p:sp>
      <p:pic>
        <p:nvPicPr>
          <p:cNvPr id="9" name="Picture 8">
            <a:extLst>
              <a:ext uri="{FF2B5EF4-FFF2-40B4-BE49-F238E27FC236}">
                <a16:creationId xmlns:a16="http://schemas.microsoft.com/office/drawing/2014/main" id="{1A01C8D6-B9BC-6352-36B9-68349C3F3D9B}"/>
              </a:ext>
            </a:extLst>
          </p:cNvPr>
          <p:cNvPicPr>
            <a:picLocks noChangeAspect="1"/>
          </p:cNvPicPr>
          <p:nvPr/>
        </p:nvPicPr>
        <p:blipFill>
          <a:blip r:embed="rId2"/>
          <a:stretch>
            <a:fillRect/>
          </a:stretch>
        </p:blipFill>
        <p:spPr>
          <a:xfrm>
            <a:off x="708860" y="1648577"/>
            <a:ext cx="10774279" cy="2276793"/>
          </a:xfrm>
          <a:prstGeom prst="rect">
            <a:avLst/>
          </a:prstGeom>
          <a:ln>
            <a:solidFill>
              <a:schemeClr val="tx1"/>
            </a:solidFill>
          </a:ln>
        </p:spPr>
      </p:pic>
      <p:sp>
        <p:nvSpPr>
          <p:cNvPr id="7" name="Arrow: Pentagon 6">
            <a:extLst>
              <a:ext uri="{FF2B5EF4-FFF2-40B4-BE49-F238E27FC236}">
                <a16:creationId xmlns:a16="http://schemas.microsoft.com/office/drawing/2014/main" id="{2F5A9D61-CA36-E591-8B40-5A565078E817}"/>
              </a:ext>
            </a:extLst>
          </p:cNvPr>
          <p:cNvSpPr/>
          <p:nvPr/>
        </p:nvSpPr>
        <p:spPr>
          <a:xfrm flipH="1">
            <a:off x="6221345" y="2393124"/>
            <a:ext cx="4303982" cy="787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Each track has multiple genres and was not extracted in a usable format </a:t>
            </a:r>
          </a:p>
        </p:txBody>
      </p:sp>
      <p:sp>
        <p:nvSpPr>
          <p:cNvPr id="16" name="TextBox 15">
            <a:extLst>
              <a:ext uri="{FF2B5EF4-FFF2-40B4-BE49-F238E27FC236}">
                <a16:creationId xmlns:a16="http://schemas.microsoft.com/office/drawing/2014/main" id="{F1B3A972-30AC-FF11-98E3-FA0F83067E00}"/>
              </a:ext>
            </a:extLst>
          </p:cNvPr>
          <p:cNvSpPr txBox="1"/>
          <p:nvPr/>
        </p:nvSpPr>
        <p:spPr>
          <a:xfrm>
            <a:off x="482509" y="4183694"/>
            <a:ext cx="11226980" cy="215443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pc="50" dirty="0"/>
              <a:t>The split formula was used to put each of these into their own column in a data frame</a:t>
            </a:r>
          </a:p>
          <a:p>
            <a:r>
              <a:rPr lang="en-US" spc="50" dirty="0"/>
              <a:t> </a:t>
            </a:r>
          </a:p>
          <a:p>
            <a:r>
              <a:rPr lang="en-US" sz="1400" b="0" dirty="0" err="1">
                <a:solidFill>
                  <a:srgbClr val="7A3E9D"/>
                </a:solidFill>
                <a:effectLst/>
                <a:latin typeface="Consolas" panose="020B0609020204030204" pitchFamily="49" charset="0"/>
              </a:rPr>
              <a:t>df_split</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7A3E9D"/>
                </a:solidFill>
                <a:effectLst/>
                <a:latin typeface="Consolas" panose="020B0609020204030204" pitchFamily="49" charset="0"/>
              </a:rPr>
              <a:t>df</a:t>
            </a:r>
            <a:r>
              <a:rPr lang="en-US" sz="1400" b="0" dirty="0">
                <a:solidFill>
                  <a:srgbClr val="777777"/>
                </a:solidFill>
                <a:effectLst/>
                <a:latin typeface="Consolas" panose="020B0609020204030204" pitchFamily="49" charset="0"/>
              </a:rPr>
              <a:t>["</a:t>
            </a:r>
            <a:r>
              <a:rPr lang="en-US" sz="1400" b="0" dirty="0">
                <a:solidFill>
                  <a:srgbClr val="448C27"/>
                </a:solidFill>
                <a:effectLst/>
                <a:latin typeface="Consolas" panose="020B0609020204030204" pitchFamily="49" charset="0"/>
              </a:rPr>
              <a:t>genres</a:t>
            </a:r>
            <a:r>
              <a:rPr lang="en-US" sz="1400" b="0" dirty="0">
                <a:solidFill>
                  <a:srgbClr val="777777"/>
                </a:solidFill>
                <a:effectLst/>
                <a:latin typeface="Consolas" panose="020B0609020204030204" pitchFamily="49" charset="0"/>
              </a:rPr>
              <a:t>"].</a:t>
            </a:r>
            <a:r>
              <a:rPr lang="en-US" sz="1400" b="0" dirty="0" err="1">
                <a:solidFill>
                  <a:srgbClr val="7A3E9D"/>
                </a:solidFill>
                <a:effectLst/>
                <a:latin typeface="Consolas" panose="020B0609020204030204" pitchFamily="49" charset="0"/>
              </a:rPr>
              <a:t>str</a:t>
            </a:r>
            <a:r>
              <a:rPr lang="en-US" sz="1400" b="0" dirty="0" err="1">
                <a:solidFill>
                  <a:srgbClr val="777777"/>
                </a:solidFill>
                <a:effectLst/>
                <a:latin typeface="Consolas" panose="020B0609020204030204" pitchFamily="49" charset="0"/>
              </a:rPr>
              <a:t>.</a:t>
            </a:r>
            <a:r>
              <a:rPr lang="en-US" sz="1400" b="1" dirty="0" err="1">
                <a:solidFill>
                  <a:srgbClr val="AA3731"/>
                </a:solidFill>
                <a:effectLst/>
                <a:latin typeface="Consolas" panose="020B0609020204030204" pitchFamily="49" charset="0"/>
              </a:rPr>
              <a:t>split</a:t>
            </a:r>
            <a:r>
              <a:rPr lang="en-US" sz="1400" b="0" dirty="0">
                <a:solidFill>
                  <a:srgbClr val="777777"/>
                </a:solidFill>
                <a:effectLst/>
                <a:latin typeface="Consolas" panose="020B0609020204030204" pitchFamily="49" charset="0"/>
              </a:rPr>
              <a:t>("</a:t>
            </a:r>
            <a:r>
              <a:rPr lang="en-US" sz="1400" b="0" dirty="0">
                <a:solidFill>
                  <a:srgbClr val="448C27"/>
                </a:solidFill>
                <a:effectLst/>
                <a:latin typeface="Consolas" panose="020B0609020204030204" pitchFamily="49" charset="0"/>
              </a:rPr>
              <a:t>,</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7A3E9D"/>
                </a:solidFill>
                <a:effectLst/>
                <a:latin typeface="Consolas" panose="020B0609020204030204" pitchFamily="49" charset="0"/>
              </a:rPr>
              <a:t>n</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9C5D27"/>
                </a:solidFill>
                <a:effectLst/>
                <a:latin typeface="Consolas" panose="020B0609020204030204" pitchFamily="49" charset="0"/>
              </a:rPr>
              <a:t>5</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7A3E9D"/>
                </a:solidFill>
                <a:effectLst/>
                <a:latin typeface="Consolas" panose="020B0609020204030204" pitchFamily="49" charset="0"/>
              </a:rPr>
              <a:t>expand</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9C5D27"/>
                </a:solidFill>
                <a:effectLst/>
                <a:latin typeface="Consolas" panose="020B0609020204030204" pitchFamily="49" charset="0"/>
              </a:rPr>
              <a:t>True</a:t>
            </a:r>
            <a:r>
              <a:rPr lang="en-US" sz="1400" b="0" dirty="0">
                <a:solidFill>
                  <a:srgbClr val="777777"/>
                </a:solidFill>
                <a:effectLst/>
                <a:latin typeface="Consolas" panose="020B0609020204030204" pitchFamily="49" charset="0"/>
              </a:rPr>
              <a:t>)</a:t>
            </a:r>
          </a:p>
          <a:p>
            <a:endParaRPr lang="en-US" sz="1400" dirty="0">
              <a:solidFill>
                <a:srgbClr val="777777"/>
              </a:solidFill>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0</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gen_2</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1</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gen_3</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2</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gen_4</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3</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gen_5</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4</a:t>
            </a:r>
            <a:r>
              <a:rPr lang="en-GB" sz="1400" b="0" dirty="0">
                <a:solidFill>
                  <a:srgbClr val="777777"/>
                </a:solidFill>
                <a:effectLst/>
                <a:latin typeface="Consolas" panose="020B0609020204030204" pitchFamily="49" charset="0"/>
              </a:rPr>
              <a:t>]</a:t>
            </a:r>
            <a:endParaRPr lang="en-US" b="0" dirty="0">
              <a:solidFill>
                <a:srgbClr val="333333"/>
              </a:solidFill>
              <a:effectLst/>
              <a:latin typeface="Consolas" panose="020B0609020204030204" pitchFamily="49" charset="0"/>
            </a:endParaRPr>
          </a:p>
        </p:txBody>
      </p:sp>
      <p:pic>
        <p:nvPicPr>
          <p:cNvPr id="20" name="Picture 19">
            <a:extLst>
              <a:ext uri="{FF2B5EF4-FFF2-40B4-BE49-F238E27FC236}">
                <a16:creationId xmlns:a16="http://schemas.microsoft.com/office/drawing/2014/main" id="{2C271D43-F5AB-67BF-FF00-6279B7263340}"/>
              </a:ext>
            </a:extLst>
          </p:cNvPr>
          <p:cNvPicPr>
            <a:picLocks noChangeAspect="1"/>
          </p:cNvPicPr>
          <p:nvPr/>
        </p:nvPicPr>
        <p:blipFill>
          <a:blip r:embed="rId3"/>
          <a:stretch>
            <a:fillRect/>
          </a:stretch>
        </p:blipFill>
        <p:spPr>
          <a:xfrm>
            <a:off x="6890264" y="4084305"/>
            <a:ext cx="4819225" cy="2568737"/>
          </a:xfrm>
          <a:prstGeom prst="rect">
            <a:avLst/>
          </a:prstGeom>
          <a:ln w="28575">
            <a:solidFill>
              <a:schemeClr val="accent1"/>
            </a:solidFill>
          </a:ln>
        </p:spPr>
      </p:pic>
    </p:spTree>
    <p:extLst>
      <p:ext uri="{BB962C8B-B14F-4D97-AF65-F5344CB8AC3E}">
        <p14:creationId xmlns:p14="http://schemas.microsoft.com/office/powerpoint/2010/main" val="303187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094920"/>
            <a:ext cx="4968875" cy="409575"/>
          </a:xfrm>
        </p:spPr>
        <p:txBody>
          <a:bodyPr>
            <a:normAutofit fontScale="77500" lnSpcReduction="20000"/>
          </a:bodyPr>
          <a:lstStyle/>
          <a:p>
            <a:r>
              <a:rPr lang="en-GB" dirty="0"/>
              <a:t>Editing Genre (count)</a:t>
            </a:r>
          </a:p>
        </p:txBody>
      </p:sp>
      <p:sp>
        <p:nvSpPr>
          <p:cNvPr id="3" name="TextBox 2">
            <a:extLst>
              <a:ext uri="{FF2B5EF4-FFF2-40B4-BE49-F238E27FC236}">
                <a16:creationId xmlns:a16="http://schemas.microsoft.com/office/drawing/2014/main" id="{57C52815-74FF-47C1-CA76-1D4866959E85}"/>
              </a:ext>
            </a:extLst>
          </p:cNvPr>
          <p:cNvSpPr txBox="1"/>
          <p:nvPr/>
        </p:nvSpPr>
        <p:spPr>
          <a:xfrm>
            <a:off x="255351" y="1679297"/>
            <a:ext cx="617220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None</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45301668-8794-B93B-CC63-A7AF770A0DC5}"/>
              </a:ext>
            </a:extLst>
          </p:cNvPr>
          <p:cNvPicPr>
            <a:picLocks noChangeAspect="1"/>
          </p:cNvPicPr>
          <p:nvPr/>
        </p:nvPicPr>
        <p:blipFill>
          <a:blip r:embed="rId2"/>
          <a:stretch>
            <a:fillRect/>
          </a:stretch>
        </p:blipFill>
        <p:spPr>
          <a:xfrm>
            <a:off x="7616758" y="978187"/>
            <a:ext cx="4139431" cy="2744622"/>
          </a:xfrm>
          <a:prstGeom prst="rect">
            <a:avLst/>
          </a:prstGeom>
          <a:ln w="28575">
            <a:solidFill>
              <a:schemeClr val="accent1"/>
            </a:solidFill>
          </a:ln>
        </p:spPr>
      </p:pic>
      <p:cxnSp>
        <p:nvCxnSpPr>
          <p:cNvPr id="10" name="Straight Arrow Connector 9">
            <a:extLst>
              <a:ext uri="{FF2B5EF4-FFF2-40B4-BE49-F238E27FC236}">
                <a16:creationId xmlns:a16="http://schemas.microsoft.com/office/drawing/2014/main" id="{9D4E2F10-3DAB-E1B6-8E80-8FFA0979A034}"/>
              </a:ext>
            </a:extLst>
          </p:cNvPr>
          <p:cNvCxnSpPr>
            <a:cxnSpLocks/>
          </p:cNvCxnSpPr>
          <p:nvPr/>
        </p:nvCxnSpPr>
        <p:spPr>
          <a:xfrm>
            <a:off x="6572250" y="2593030"/>
            <a:ext cx="9048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DD54F8-7DDB-C7CD-6D65-F6EAA328675E}"/>
              </a:ext>
            </a:extLst>
          </p:cNvPr>
          <p:cNvSpPr txBox="1"/>
          <p:nvPr/>
        </p:nvSpPr>
        <p:spPr>
          <a:xfrm>
            <a:off x="255351" y="4531371"/>
            <a:ext cx="631689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dance.</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Dance</a:t>
            </a:r>
            <a:r>
              <a:rPr lang="en-GB" sz="1400" b="0" dirty="0">
                <a:solidFill>
                  <a:srgbClr val="777777"/>
                </a:solidFill>
                <a:effectLst/>
                <a:latin typeface="Consolas" panose="020B0609020204030204" pitchFamily="49" charset="0"/>
              </a:rPr>
              <a:t>’)</a:t>
            </a: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alt.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EDM</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psych.</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Indie</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comic.</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Pop</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FD675C83-150D-FDA1-0C21-97F2475C634D}"/>
              </a:ext>
            </a:extLst>
          </p:cNvPr>
          <p:cNvCxnSpPr>
            <a:cxnSpLocks/>
          </p:cNvCxnSpPr>
          <p:nvPr/>
        </p:nvCxnSpPr>
        <p:spPr>
          <a:xfrm>
            <a:off x="6711883" y="5045810"/>
            <a:ext cx="9048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08BC897-F9E2-C627-1336-9B9B643AFA4E}"/>
              </a:ext>
            </a:extLst>
          </p:cNvPr>
          <p:cNvPicPr>
            <a:picLocks noChangeAspect="1"/>
          </p:cNvPicPr>
          <p:nvPr/>
        </p:nvPicPr>
        <p:blipFill>
          <a:blip r:embed="rId3"/>
          <a:stretch>
            <a:fillRect/>
          </a:stretch>
        </p:blipFill>
        <p:spPr>
          <a:xfrm>
            <a:off x="8076684" y="3989230"/>
            <a:ext cx="2724665" cy="2610405"/>
          </a:xfrm>
          <a:prstGeom prst="rect">
            <a:avLst/>
          </a:prstGeom>
          <a:ln w="28575">
            <a:solidFill>
              <a:schemeClr val="accent1"/>
            </a:solidFill>
          </a:ln>
        </p:spPr>
      </p:pic>
      <p:sp>
        <p:nvSpPr>
          <p:cNvPr id="21" name="TextBox 20">
            <a:extLst>
              <a:ext uri="{FF2B5EF4-FFF2-40B4-BE49-F238E27FC236}">
                <a16:creationId xmlns:a16="http://schemas.microsoft.com/office/drawing/2014/main" id="{AB84D5AF-CEA5-83D7-EF4F-859D03785547}"/>
              </a:ext>
            </a:extLst>
          </p:cNvPr>
          <p:cNvSpPr txBox="1"/>
          <p:nvPr/>
        </p:nvSpPr>
        <p:spPr>
          <a:xfrm>
            <a:off x="0" y="6332029"/>
            <a:ext cx="7492696" cy="461665"/>
          </a:xfrm>
          <a:prstGeom prst="rect">
            <a:avLst/>
          </a:prstGeom>
          <a:noFill/>
        </p:spPr>
        <p:txBody>
          <a:bodyPr wrap="square">
            <a:spAutoFit/>
          </a:bodyPr>
          <a:lstStyle/>
          <a:p>
            <a:r>
              <a:rPr lang="en-GB" sz="1200" dirty="0"/>
              <a:t>The code can be found here </a:t>
            </a:r>
            <a:endParaRPr lang="en-GB" sz="1200" dirty="0">
              <a:hlinkClick r:id="rId4"/>
            </a:endParaRPr>
          </a:p>
          <a:p>
            <a:r>
              <a:rPr lang="en-GB" sz="1200" dirty="0">
                <a:hlinkClick r:id="rId4"/>
              </a:rPr>
              <a:t>https://github.com/hamdamoha/project1_spotify/blob/main/Spotify%20Extraction/Data_cleaning.ipynb</a:t>
            </a:r>
            <a:r>
              <a:rPr lang="en-GB" sz="1200" dirty="0"/>
              <a:t> </a:t>
            </a:r>
          </a:p>
        </p:txBody>
      </p:sp>
    </p:spTree>
    <p:extLst>
      <p:ext uri="{BB962C8B-B14F-4D97-AF65-F5344CB8AC3E}">
        <p14:creationId xmlns:p14="http://schemas.microsoft.com/office/powerpoint/2010/main" val="220710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1F11-5F45-81F6-6404-BD0E2EE87A8A}"/>
              </a:ext>
            </a:extLst>
          </p:cNvPr>
          <p:cNvSpPr>
            <a:spLocks noGrp="1"/>
          </p:cNvSpPr>
          <p:nvPr>
            <p:ph type="title"/>
          </p:nvPr>
        </p:nvSpPr>
        <p:spPr/>
        <p:txBody>
          <a:bodyPr/>
          <a:lstStyle/>
          <a:p>
            <a:r>
              <a:rPr lang="en-GB" dirty="0"/>
              <a:t>Genre</a:t>
            </a:r>
          </a:p>
        </p:txBody>
      </p:sp>
      <p:pic>
        <p:nvPicPr>
          <p:cNvPr id="5" name="Content Placeholder 4">
            <a:extLst>
              <a:ext uri="{FF2B5EF4-FFF2-40B4-BE49-F238E27FC236}">
                <a16:creationId xmlns:a16="http://schemas.microsoft.com/office/drawing/2014/main" id="{73D134B6-7DA6-21D9-59B5-6648B0BD9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463" y="1856966"/>
            <a:ext cx="10577886" cy="644400"/>
          </a:xfrm>
        </p:spPr>
      </p:pic>
      <p:sp>
        <p:nvSpPr>
          <p:cNvPr id="6" name="TextBox 5">
            <a:extLst>
              <a:ext uri="{FF2B5EF4-FFF2-40B4-BE49-F238E27FC236}">
                <a16:creationId xmlns:a16="http://schemas.microsoft.com/office/drawing/2014/main" id="{F810635C-45BA-DF43-0435-D880A7C1DCC5}"/>
              </a:ext>
            </a:extLst>
          </p:cNvPr>
          <p:cNvSpPr txBox="1"/>
          <p:nvPr/>
        </p:nvSpPr>
        <p:spPr>
          <a:xfrm>
            <a:off x="929463" y="2944828"/>
            <a:ext cx="5568614" cy="310854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t>When looking at the genre over the last 10 years we can see that the most popular categories are </a:t>
            </a:r>
          </a:p>
          <a:p>
            <a:pPr marL="514350" indent="-514350">
              <a:buFont typeface="+mj-lt"/>
              <a:buAutoNum type="romanLcPeriod"/>
            </a:pPr>
            <a:r>
              <a:rPr lang="en-US" sz="2400" dirty="0"/>
              <a:t>Dance</a:t>
            </a:r>
          </a:p>
          <a:p>
            <a:pPr marL="514350" indent="-514350">
              <a:buFont typeface="+mj-lt"/>
              <a:buAutoNum type="romanLcPeriod"/>
            </a:pPr>
            <a:r>
              <a:rPr lang="en-US" sz="2400" dirty="0"/>
              <a:t>Electronic Dance Music </a:t>
            </a:r>
          </a:p>
          <a:p>
            <a:pPr marL="514350" indent="-514350">
              <a:buFont typeface="+mj-lt"/>
              <a:buAutoNum type="romanLcPeriod"/>
            </a:pPr>
            <a:r>
              <a:rPr lang="en-US" sz="2400" dirty="0"/>
              <a:t>Hip Hop </a:t>
            </a:r>
          </a:p>
          <a:p>
            <a:pPr marL="514350" indent="-514350">
              <a:buFont typeface="+mj-lt"/>
              <a:buAutoNum type="romanLcPeriod"/>
            </a:pPr>
            <a:r>
              <a:rPr lang="en-US" sz="2400" dirty="0"/>
              <a:t>Pop</a:t>
            </a:r>
          </a:p>
          <a:p>
            <a:pPr marL="514350" indent="-514350">
              <a:buFont typeface="+mj-lt"/>
              <a:buAutoNum type="romanLcPeriod"/>
            </a:pPr>
            <a:r>
              <a:rPr lang="en-US" sz="2400" dirty="0"/>
              <a:t>Rap  </a:t>
            </a:r>
          </a:p>
        </p:txBody>
      </p:sp>
      <p:pic>
        <p:nvPicPr>
          <p:cNvPr id="8" name="Picture 7" descr="Chart, pie chart&#10;&#10;Description automatically generated">
            <a:extLst>
              <a:ext uri="{FF2B5EF4-FFF2-40B4-BE49-F238E27FC236}">
                <a16:creationId xmlns:a16="http://schemas.microsoft.com/office/drawing/2014/main" id="{8DE53EBE-158B-2918-DF33-865221EC4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310" y="2784600"/>
            <a:ext cx="3614039" cy="3429000"/>
          </a:xfrm>
          <a:prstGeom prst="rect">
            <a:avLst/>
          </a:prstGeom>
        </p:spPr>
      </p:pic>
    </p:spTree>
    <p:extLst>
      <p:ext uri="{BB962C8B-B14F-4D97-AF65-F5344CB8AC3E}">
        <p14:creationId xmlns:p14="http://schemas.microsoft.com/office/powerpoint/2010/main" val="508160745"/>
      </p:ext>
    </p:extLst>
  </p:cSld>
  <p:clrMapOvr>
    <a:masterClrMapping/>
  </p:clrMapOvr>
</p:sld>
</file>

<file path=ppt/theme/theme1.xml><?xml version="1.0" encoding="utf-8"?>
<a:theme xmlns:a="http://schemas.openxmlformats.org/drawingml/2006/main" name="Chitchat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4">
      <a:majorFont>
        <a:latin typeface="The Serif Ha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emplate>MADS</Template>
  <TotalTime>432</TotalTime>
  <Words>2135</Words>
  <Application>Microsoft Office PowerPoint</Application>
  <PresentationFormat>Widescreen</PresentationFormat>
  <Paragraphs>182</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Abadi Extra Light</vt:lpstr>
      <vt:lpstr>Arial</vt:lpstr>
      <vt:lpstr>Consolas</vt:lpstr>
      <vt:lpstr>The Serif Hand</vt:lpstr>
      <vt:lpstr>ChitchatVTI</vt:lpstr>
      <vt:lpstr>The Road to Spotify Wrapped 2023</vt:lpstr>
      <vt:lpstr>Spotify Wrapped</vt:lpstr>
      <vt:lpstr>Our Clients </vt:lpstr>
      <vt:lpstr>Spotify API</vt:lpstr>
      <vt:lpstr>PowerPoint Presentation</vt:lpstr>
      <vt:lpstr>Clean up Examples</vt:lpstr>
      <vt:lpstr>Clean up Examples</vt:lpstr>
      <vt:lpstr>Clean up Examples</vt:lpstr>
      <vt:lpstr>Genre</vt:lpstr>
      <vt:lpstr>PowerPoint Presentation</vt:lpstr>
      <vt:lpstr>PowerPoint Presentation</vt:lpstr>
      <vt:lpstr>Our First Recommendation </vt:lpstr>
      <vt:lpstr>But What Else make a hit song….</vt:lpstr>
      <vt:lpstr>Hypothesis 1: Recent years have a greater energy difference than later years. </vt:lpstr>
      <vt:lpstr>Energy Distribution</vt:lpstr>
      <vt:lpstr>In the outliers graph, we can see that there is a high variability of the energy values and all the outliers are lower values.    The averages from the last 10 years range from 0.609460 to 0.736550.</vt:lpstr>
      <vt:lpstr>Energy Rating over time</vt:lpstr>
      <vt:lpstr>Energy Conclusion</vt:lpstr>
      <vt:lpstr>Hypothesis 2: Speechiness does not influence the popularity of a song.  </vt:lpstr>
      <vt:lpstr>What is Speechiness? </vt:lpstr>
      <vt:lpstr>Speechiness Correlation</vt:lpstr>
      <vt:lpstr>Speechiness Correlation – Top 10 </vt:lpstr>
      <vt:lpstr>Speechiness over time</vt:lpstr>
      <vt:lpstr>More on Speechiness</vt:lpstr>
      <vt:lpstr>Conclusion:  </vt:lpstr>
      <vt:lpstr>Hypothesis 3: There is a direct correlation between “energy” and “danceability” features.</vt:lpstr>
      <vt:lpstr>PowerPoint Presentation</vt:lpstr>
      <vt:lpstr>Judging from songs ranging from 75-95 score in popularity, 0.55-0.85 danceability seems to be the range in which popular songs fall into.  Likewise, songs ranging from 85-95 score 0.5-0.85 energy are a suitable window to set the energy level.</vt:lpstr>
      <vt:lpstr>Danceability</vt:lpstr>
      <vt:lpstr>Conclusion: Danceability and energy are key factors that influence a song’s popularity.</vt:lpstr>
      <vt:lpstr>Hypothesis 4: The number of followers an artist has an impact on their position in the top 50 (2022 only)</vt:lpstr>
      <vt:lpstr>Follower Figures</vt:lpstr>
      <vt:lpstr>Overall Follower Figures 2022</vt:lpstr>
      <vt:lpstr>Followers Scatter Graph</vt:lpstr>
      <vt:lpstr>Conclusions</vt:lpstr>
      <vt:lpstr>Conclusions</vt:lpstr>
      <vt:lpstr>Projects Next Steps </vt:lpstr>
      <vt:lpstr>Thank you for your time   We will now take questions</vt:lpstr>
      <vt:lpstr>Supporting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to Spotify Wrapped 2023</dc:title>
  <dc:creator>Lucie Mullany</dc:creator>
  <cp:lastModifiedBy>Lucie Mullany</cp:lastModifiedBy>
  <cp:revision>26</cp:revision>
  <dcterms:created xsi:type="dcterms:W3CDTF">2022-12-05T00:06:51Z</dcterms:created>
  <dcterms:modified xsi:type="dcterms:W3CDTF">2022-12-08T19:05:51Z</dcterms:modified>
</cp:coreProperties>
</file>